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9659" autoAdjust="0"/>
  </p:normalViewPr>
  <p:slideViewPr>
    <p:cSldViewPr snapToObjects="1" showGuides="1">
      <p:cViewPr varScale="1">
        <p:scale>
          <a:sx n="99" d="100"/>
          <a:sy n="99" d="100"/>
        </p:scale>
        <p:origin x="-90" y="-150"/>
      </p:cViewPr>
      <p:guideLst>
        <p:guide orient="horz" pos="4149"/>
        <p:guide pos="137"/>
      </p:guideLst>
    </p:cSldViewPr>
  </p:slideViewPr>
  <p:outlineViewPr>
    <p:cViewPr>
      <p:scale>
        <a:sx n="33" d="100"/>
        <a:sy n="33" d="1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FE93-B587-DD46-B043-9D3003C4E0ED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35E61-828B-0F48-B4E6-E53D61EB9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661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39B7-F004-D649-8BE6-00044D661A00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E76B-D23C-0E43-8AC1-C3626DE81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448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7620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609600" y="3429000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96874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F238-7F6C-774B-B9C0-1C98E7C46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0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51276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55576" y="46365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INDEPTH Network</a:t>
            </a:r>
            <a:endParaRPr lang="en-Z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43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5661248"/>
            <a:ext cx="9148142" cy="2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376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721B-B83E-254A-8827-B3560657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marL="503555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B57E-497C-AB48-BF84-ED15A11A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3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2DBD-D13D-3649-9771-1489AD336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8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99AC-D198-9549-B3CF-8C3BEE02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8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E5AE-FCCB-6148-9800-BE30D7E5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71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4522-79DC-A44E-A7A5-10C2AE5F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43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FD38-824B-9B42-BAB4-F7C467370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68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3D3D-7BCA-114B-A77F-287A01856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1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smtClean="0"/>
              <a:t>Quote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816E7568-F86F-5645-9CE7-BBF5B1302F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6248400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85800" y="1143000"/>
            <a:ext cx="777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INDEPTH Logo Pritable.pn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6248400"/>
            <a:ext cx="2185988" cy="504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800"/>
        </a:spcBef>
        <a:spcAft>
          <a:spcPct val="0"/>
        </a:spcAft>
        <a:buNone/>
        <a:defRPr sz="1600" b="1" i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800"/>
        </a:spcBef>
        <a:spcAft>
          <a:spcPct val="0"/>
        </a:spcAft>
        <a:buFont typeface="Arial"/>
        <a:buChar char="•"/>
        <a:defRPr sz="1600" b="1" i="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ts val="800"/>
        </a:spcBef>
        <a:spcAft>
          <a:spcPct val="0"/>
        </a:spcAft>
        <a:buFont typeface="Lucida Grande"/>
        <a:buChar char="-"/>
        <a:defRPr sz="1600" b="1" i="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ts val="800"/>
        </a:spcBef>
        <a:spcAft>
          <a:spcPct val="0"/>
        </a:spcAft>
        <a:buFont typeface="Lucida Grande"/>
        <a:buChar char="·"/>
        <a:defRPr sz="1600" b="1" i="0">
          <a:solidFill>
            <a:schemeClr val="tx1"/>
          </a:solidFill>
          <a:latin typeface="+mn-lt"/>
          <a:ea typeface="+mn-ea"/>
        </a:defRPr>
      </a:lvl4pPr>
      <a:lvl5pPr marL="5264150" indent="-228600" algn="l" rtl="0" eaLnBrk="1" fontAlgn="base" hangingPunct="1">
        <a:spcBef>
          <a:spcPts val="800"/>
        </a:spcBef>
        <a:spcAft>
          <a:spcPct val="0"/>
        </a:spcAft>
        <a:buFont typeface="Lucida Grande"/>
        <a:buChar char="-"/>
        <a:defRPr sz="1600" b="1" i="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pPr algn="ctr"/>
            <a:r>
              <a:rPr lang="en-US" sz="4000" dirty="0" smtClean="0"/>
              <a:t>The Relevance of </a:t>
            </a:r>
            <a:r>
              <a:rPr lang="en-US" sz="4000" dirty="0" smtClean="0">
                <a:solidFill>
                  <a:srgbClr val="FF0000"/>
                </a:solidFill>
              </a:rPr>
              <a:t>iSHARE2</a:t>
            </a:r>
            <a:r>
              <a:rPr lang="en-US" sz="4000" dirty="0" smtClean="0"/>
              <a:t> &amp; </a:t>
            </a:r>
            <a:r>
              <a:rPr lang="en-US" sz="4000" dirty="0" smtClean="0"/>
              <a:t>Center-in-a-Box (</a:t>
            </a:r>
            <a:r>
              <a:rPr lang="en-US" sz="4000" dirty="0" err="1" smtClean="0">
                <a:solidFill>
                  <a:srgbClr val="FF0000"/>
                </a:solidFill>
              </a:rPr>
              <a:t>CiB</a:t>
            </a:r>
            <a:r>
              <a:rPr lang="en-US" sz="4000" dirty="0" smtClean="0"/>
              <a:t>) </a:t>
            </a:r>
            <a:br>
              <a:rPr lang="en-US" sz="4000" dirty="0" smtClean="0"/>
            </a:br>
            <a:r>
              <a:rPr lang="en-US" sz="4000" dirty="0" smtClean="0"/>
              <a:t>for an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70C0"/>
                </a:solidFill>
              </a:rPr>
              <a:t>INDEPTH Member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Centre</a:t>
            </a:r>
            <a:endParaRPr lang="en-ZA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512768" cy="1752600"/>
          </a:xfrm>
        </p:spPr>
        <p:txBody>
          <a:bodyPr/>
          <a:lstStyle/>
          <a:p>
            <a:r>
              <a:rPr lang="en-ZA" sz="2400" dirty="0" err="1" smtClean="0"/>
              <a:t>Kobus</a:t>
            </a:r>
            <a:r>
              <a:rPr lang="en-ZA" sz="2400" dirty="0" smtClean="0"/>
              <a:t> Herbst</a:t>
            </a:r>
          </a:p>
          <a:p>
            <a:r>
              <a:rPr lang="en-ZA" sz="2400" dirty="0" smtClean="0"/>
              <a:t>iSHARE2 Support Team</a:t>
            </a:r>
            <a:endParaRPr lang="en-ZA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61248"/>
            <a:ext cx="9148142" cy="2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onwired.co.za/media/catalog/product/cache/1/image/9df78eab33525d08d6e5fb8d27136e95/5/3/531293_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ETL – </a:t>
            </a:r>
            <a:r>
              <a:rPr lang="en-US" sz="3200" dirty="0" err="1" smtClean="0">
                <a:solidFill>
                  <a:srgbClr val="FF0000"/>
                </a:solidFill>
              </a:rPr>
              <a:t>Pentaho</a:t>
            </a:r>
            <a:r>
              <a:rPr lang="en-US" sz="3200" dirty="0" smtClean="0">
                <a:solidFill>
                  <a:srgbClr val="FF0000"/>
                </a:solidFill>
              </a:rPr>
              <a:t> Kettle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Powerful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extraction, transformation and loading tool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Support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data in a wide variety of input formats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Can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output data in a wide variety of formats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Can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manipulate data in various ways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Research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data management can be automated and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standardised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Standard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data manipulation recipes can be shared</a:t>
            </a:r>
            <a:endParaRPr lang="en-Z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1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Nesstar</a:t>
            </a:r>
            <a:r>
              <a:rPr lang="en-US" sz="3200" dirty="0" smtClean="0">
                <a:solidFill>
                  <a:srgbClr val="FF0000"/>
                </a:solidFill>
              </a:rPr>
              <a:t> Publisher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Data documentation</a:t>
            </a:r>
          </a:p>
          <a:p>
            <a:r>
              <a:rPr lang="en-US" sz="2400" b="0" dirty="0" smtClean="0"/>
              <a:t>Freely available standard tool</a:t>
            </a:r>
          </a:p>
          <a:p>
            <a:r>
              <a:rPr lang="en-US" sz="2400" b="0" dirty="0" smtClean="0"/>
              <a:t>DDI – international standard</a:t>
            </a:r>
          </a:p>
          <a:p>
            <a:r>
              <a:rPr lang="en-US" sz="2400" b="0" dirty="0" smtClean="0"/>
              <a:t>Analytical data sets become a digital product:</a:t>
            </a:r>
          </a:p>
          <a:p>
            <a:pPr lvl="1"/>
            <a:r>
              <a:rPr lang="en-US" sz="2400" b="0" dirty="0" smtClean="0"/>
              <a:t>Uniquely identified</a:t>
            </a:r>
          </a:p>
          <a:p>
            <a:pPr lvl="1"/>
            <a:r>
              <a:rPr lang="en-US" sz="2400" b="0" dirty="0" smtClean="0"/>
              <a:t>Retrievable</a:t>
            </a:r>
          </a:p>
          <a:p>
            <a:pPr lvl="1"/>
            <a:r>
              <a:rPr lang="en-US" sz="2400" b="0" dirty="0" smtClean="0"/>
              <a:t>Citable</a:t>
            </a:r>
          </a:p>
          <a:p>
            <a:pPr lvl="1"/>
            <a:r>
              <a:rPr lang="en-US" sz="2400" b="0" dirty="0" smtClean="0"/>
              <a:t>Acknowledgement</a:t>
            </a:r>
            <a:endParaRPr lang="en-ZA" sz="2400" b="0" dirty="0"/>
          </a:p>
        </p:txBody>
      </p:sp>
    </p:spTree>
    <p:extLst>
      <p:ext uri="{BB962C8B-B14F-4D97-AF65-F5344CB8AC3E}">
        <p14:creationId xmlns:p14="http://schemas.microsoft.com/office/powerpoint/2010/main" xmlns="" val="11312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NADA Repository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4221088"/>
            <a:ext cx="2088232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CiB</a:t>
            </a:r>
            <a:r>
              <a:rPr lang="en-US" dirty="0" smtClean="0"/>
              <a:t> NADA</a:t>
            </a:r>
            <a:endParaRPr lang="en-ZA" dirty="0"/>
          </a:p>
        </p:txBody>
      </p:sp>
      <p:grpSp>
        <p:nvGrpSpPr>
          <p:cNvPr id="3" name="Group 15"/>
          <p:cNvGrpSpPr/>
          <p:nvPr/>
        </p:nvGrpSpPr>
        <p:grpSpPr>
          <a:xfrm>
            <a:off x="1331640" y="1880828"/>
            <a:ext cx="2232248" cy="2340260"/>
            <a:chOff x="1331640" y="1880828"/>
            <a:chExt cx="2232248" cy="234026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331640" y="1880828"/>
              <a:ext cx="2232248" cy="1368152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Centre Scientist &amp; Collaborators</a:t>
              </a:r>
              <a:endParaRPr lang="en-ZA" dirty="0"/>
            </a:p>
          </p:txBody>
        </p:sp>
        <p:cxnSp>
          <p:nvCxnSpPr>
            <p:cNvPr id="9" name="Straight Arrow Connector 8"/>
            <p:cNvCxnSpPr>
              <a:stCxn id="5" idx="2"/>
              <a:endCxn id="6" idx="0"/>
            </p:cNvCxnSpPr>
            <p:nvPr/>
          </p:nvCxnSpPr>
          <p:spPr>
            <a:xfrm>
              <a:off x="2447764" y="3248980"/>
              <a:ext cx="0" cy="9721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3491880" y="4228434"/>
            <a:ext cx="3348372" cy="1080120"/>
            <a:chOff x="3491880" y="4228434"/>
            <a:chExt cx="3348372" cy="1080120"/>
          </a:xfrm>
        </p:grpSpPr>
        <p:sp>
          <p:nvSpPr>
            <p:cNvPr id="7" name="Rectangle 6"/>
            <p:cNvSpPr/>
            <p:nvPr/>
          </p:nvSpPr>
          <p:spPr>
            <a:xfrm>
              <a:off x="4752020" y="4228434"/>
              <a:ext cx="2088232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INDEPTH Network Repository</a:t>
              </a:r>
              <a:endParaRPr lang="en-ZA" dirty="0"/>
            </a:p>
          </p:txBody>
        </p: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>
            <a:xfrm>
              <a:off x="3491880" y="4761148"/>
              <a:ext cx="1260140" cy="7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loud Callout 3"/>
          <p:cNvSpPr/>
          <p:nvPr/>
        </p:nvSpPr>
        <p:spPr>
          <a:xfrm>
            <a:off x="5824236" y="1268469"/>
            <a:ext cx="3168352" cy="2016224"/>
          </a:xfrm>
          <a:prstGeom prst="cloudCallout">
            <a:avLst>
              <a:gd name="adj1" fmla="val -44781"/>
              <a:gd name="adj2" fmla="val 953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Wider community of data users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448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>
                <a:solidFill>
                  <a:srgbClr val="FF0000"/>
                </a:solidFill>
              </a:rPr>
              <a:t>Study Views</a:t>
            </a:r>
            <a:endParaRPr lang="en-ZA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3457198"/>
              </p:ext>
            </p:extLst>
          </p:nvPr>
        </p:nvGraphicFramePr>
        <p:xfrm>
          <a:off x="457200" y="1371600"/>
          <a:ext cx="8229600" cy="47667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355160"/>
                <a:gridCol w="874440"/>
              </a:tblGrid>
              <a:tr h="4530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Epidemiology and Treatment of Epilepsy in sub-Saharan Africa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10178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9915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Nairobi Urban Health and Demographic Surveillance System 2002-2010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7378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30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>
                          <a:effectLst/>
                        </a:rPr>
                        <a:t>Vadu INDEPTH Core Dataset 2009-2010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6837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4530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Africa Centre INDEPTH Core Dataset 2000-2011 (Residents only)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5982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915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 err="1">
                          <a:effectLst/>
                        </a:rPr>
                        <a:t>Magu</a:t>
                      </a:r>
                      <a:r>
                        <a:rPr lang="en-ZA" sz="2000" u="none" strike="noStrike" dirty="0">
                          <a:effectLst/>
                        </a:rPr>
                        <a:t> Household Demographic Surveillance System Dataset 1994 - 2010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5791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  <a:tr h="4530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2000" u="none" strike="noStrike">
                          <a:effectLst/>
                        </a:rPr>
                        <a:t>Agincourt INDEPTH Core Dataset 1992-2010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4951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30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2000" u="none" strike="noStrike">
                          <a:effectLst/>
                        </a:rPr>
                        <a:t>Chililab Surveillance Dataset 2004-2010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ZA" sz="2000" u="none" strike="noStrike" dirty="0">
                          <a:effectLst/>
                        </a:rPr>
                        <a:t>3651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9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FF0000"/>
                </a:solidFill>
              </a:rPr>
              <a:t>Study Downloads</a:t>
            </a:r>
            <a:endParaRPr lang="en-ZA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5689432"/>
              </p:ext>
            </p:extLst>
          </p:nvPr>
        </p:nvGraphicFramePr>
        <p:xfrm>
          <a:off x="323528" y="1259632"/>
          <a:ext cx="8460432" cy="4829747"/>
        </p:xfrm>
        <a:graphic>
          <a:graphicData uri="http://schemas.openxmlformats.org/drawingml/2006/table">
            <a:tbl>
              <a:tblPr/>
              <a:tblGrid>
                <a:gridCol w="7200800"/>
                <a:gridCol w="1259632"/>
              </a:tblGrid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 Centre INDEPTH Core Dataset 2000-2011 (Residents only)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Agincourt INDEPTH Core Dataset 1992-2010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Chililab Surveillance Dataset 2004-2010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Epidemiology and Treatment of Epilepsy in sub-Saharan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Magu Household Demographic Surveillance System Dataset 1994 - 2010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Nairobi Urban Health and Demographic Surveillance System 2002-2010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Vadu INDEPTH Core Dataset 2009-2010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2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52" y="1052736"/>
            <a:ext cx="9218551" cy="58052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-90467"/>
            <a:ext cx="8229600" cy="1143000"/>
          </a:xfrm>
        </p:spPr>
        <p:txBody>
          <a:bodyPr/>
          <a:lstStyle/>
          <a:p>
            <a:r>
              <a:rPr lang="en-ZA" sz="3600" dirty="0" smtClean="0">
                <a:solidFill>
                  <a:srgbClr val="FF0000"/>
                </a:solidFill>
              </a:rPr>
              <a:t>Who are downloading?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83968" y="1916832"/>
            <a:ext cx="50405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30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3752731" y="1638232"/>
            <a:ext cx="50405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32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4520323" y="3212976"/>
            <a:ext cx="50405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95</a:t>
            </a:r>
            <a:endParaRPr lang="en-ZA" dirty="0"/>
          </a:p>
        </p:txBody>
      </p:sp>
      <p:sp>
        <p:nvSpPr>
          <p:cNvPr id="11" name="Oval 10"/>
          <p:cNvSpPr/>
          <p:nvPr/>
        </p:nvSpPr>
        <p:spPr>
          <a:xfrm>
            <a:off x="5940152" y="2852936"/>
            <a:ext cx="50405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42</a:t>
            </a:r>
            <a:endParaRPr lang="en-ZA" dirty="0"/>
          </a:p>
        </p:txBody>
      </p:sp>
      <p:sp>
        <p:nvSpPr>
          <p:cNvPr id="12" name="Oval 11"/>
          <p:cNvSpPr/>
          <p:nvPr/>
        </p:nvSpPr>
        <p:spPr>
          <a:xfrm>
            <a:off x="1350146" y="2142288"/>
            <a:ext cx="50405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68</a:t>
            </a:r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6660232" y="2960948"/>
            <a:ext cx="50405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963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 Admin Desktop</a:t>
            </a:r>
            <a:endParaRPr lang="en-ZA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freeworldmaps.net/printable/printable-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437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587478" y="2924944"/>
            <a:ext cx="56058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48064" y="2924944"/>
            <a:ext cx="22440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72472" y="2708920"/>
            <a:ext cx="7116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84168" y="27089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48064" y="2564904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1350" y="5292497"/>
            <a:ext cx="6258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help-ishare2@indepth-network.org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082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g8NDRANDRANDQ0ODQ4NDQ0NDw8ODg0NFRAVFBQQEhQXHSceFxkjGRIUHy8gIzMqLDg4FR4yNTAqNSYuLCkBCQoKDgwOFw8PGiwkHx8vMCwqNSwpKSktKSkuMCksLCwpLCwpLC4pKSksLCwpKi8pKSopLCwpKSkpKikpKSkpLP/AABEIAMMBAwMBIgACEQEDEQH/xAAcAAACAwEBAQEAAAAAAAAAAAACAwABBAcGBQj/xAA9EAABAwIDBQUHAQcDBQAAAAABAAIDBBEFEiEGEzFBUQciYXGRFBVCUlOBkjIjYnKCobHwQ2PhJDNzwdH/xAAZAQEBAQEBAQAAAAAAAAAAAAAAAQIEAwX/xAAiEQEBAAICAwEBAAMBAAAAAAAAAQIRElEDEzEhQSJhkQT/2gAMAwEAAhEDEQA/AOobhnys/Fqm4Z8rPxamKL125S9wz5Wfi1TcM+Vn4tTFE2F7hnys/Fqm4Z8rPxamKJsL3DPlZ+LVNwz5Wfi1MUTYXuGfKz8WqjAz5Wfi1NQlNhJhb8rPxagMLflb+LU4pblWaSYW/K38QgMTflb+ITnJZVZpRib8rfxCWYm/K38QnFLK0xSnRt6N9AgdG3o30Ca5LcqzSjGOg9AgLB0HoE0pZVYpZYOg9Allg6D0CaUsqs0stHQegQFo6D0THJZWmKWQOgQOA8ExyAqs0shLITCllVigcllMcllVm0uRZZCepWmRZZVWds5mcNLn1KiW/irUdGPyOxKKKLifSRRRRBFFFEEUUUQRCVZQFUCUBROQFVmgKAoigKrFAUBRlLKrNCUtyNyW5aYoSllGUsqs0BQORlA5ViluQFGUBWmaByW5GUDlWKApZRuQFVmgcluRlAVWKTIssq0yLLKqjK86qKn8VFHRj8jsiiii4n0kUUUQRRRRBFFFRQUSgJVkoSVUoSUBKslASqzQlAURKAlaZoXJZRkpZKrFCUsoygKrNA5A5E5A5VigKByMpZVZoHICjKW5aYoSluRlLKrNC5LKNyAqs0BS3IygcqxSJCskpWmQrLKVUZXnVRU86qKOjH5HZ1FFFxPpIooogiii+JXbW08bnRwtqK2ZujoqGF1QWno5w7jT4E3RX2kJK8JinaVVU4zPwXExHfV77NsOtmtKx0Hblh0hyzx1VKeBLmNlYPMsN/6Js410UlASvgR7f4U9m8FdShtr96TK78Tqvo0+LQywMqQ8MhlaHsfL+yzNPA2fa1xqtMWVrJQEpNNXRTAuhkjlaDlLonte0O6XHPVMJVZqiUBKslASqxQlA4oiUBKrNC4oCrJQOKrNCUDkRKArTNC5LKJyByrFCUtyGoq44tZJI4//ACPaz+5QxzNkaHsc17Hfpc0hzSPAhVmrKAonFAVWKAoHIigcqzQlLcUbkp5WmKzyFZZStEhWSUoM7zqohcdVEdGPyO1qKrqrrhfSEhc4AEkgAC5J0AHUqXXntqpd6+kw65Da6d7Z7GxNJFGZJWD+KzWHwcVRbHPxTvZnxYZrkDCWS4gPnLhqyDoBYu46Di7GK1tBFSthbHFE+upaXdsa1rBHI7JZoGg5ei+sLAACwAFgBoAOQC5vtfjft2OYdhNOc7aWrZWVbm6hskfeDCf3Wg38XDoos/XSHPDQSSGgAkkmwA5krwkdJhe0UtQfY2SQQOEQxBp3T55uLmx5RdzQLau68F8Ptp21MTBhdO6z5Wh9W5p1bEf0xfzcT4W6r1fZph3s2DUjLWdJGah/UulcX6/ylo+yf3RrU2+ZhvY3hlPOJiJ6jKQ5kU72mMHlcADN5FeE7VtoXYliMeHUvfjp5BCxrOEtU45XW8tGjyK6d2hbUjDMPklaQKiT9jTD/cI/X/KLn0XOuxfZoz1MmJTAlkBLIS7XPUOHed45Wn1cEvUXG/nKupbL4CzDqGGkZa8bLyOHxzHV7vX+gC+mSoShJW3hbtRKAlWSgJWmFEoCVZKAlVmqJQEqyUBKrNU4pZKIlA4qs0JSpZA0FziA1oJcTwAGpJTCV4TtR2i9nphRxm0tSO/bi2AHX8jp9ilupsxxueUkeOrp347i4ay4ic7dx/7dM3Uv8yLnzK6/BTtijbFGA1kbWsY0cA0CwC8b2X4BuaY1kgtJUaR34tgB4/zEX+wXtSVPHPzd/rf/AKM5bxnyBcUDkRKWSvVy0JQFE5AVWKwY1irKOnkqH6hg0bwL3nRrfVeR2V2yqKyqMMzYyxzHvBY3KY7ffUclO02sLvZ6Rl3Oe4ylo1JP6GC3mXf0X0dlNmxQw5n2NRKAZDxyN5Rj/wBryttz1PkdUxww8PLL7fj7MhWWUp8pWWQr2cRDjqohcdVSjpx+R2u6l0GZVmXI+hsd18LajCp5vZ6mjMYrKKV0sTZSRHMxzCySFxHDM06HqAvIdqfaTPhsrKOiyNndGJZZntD921xIa1rTpfQm58Fs7J9sKvFIKj2yzzA+NrJ2sDN5mDiWkDS4yg6fMpufG9WTkHF9odoKhpp6TC3UUju66qlnie1gPON2jb+Ovkn7G7GRYFBPW1cgmq3RPkqZ9S2OMd9zGE6m5FyTx0XtrrmfbTtUIKVuHRu/bVNnzAHVlODcA/xOHo0p8/Ul3+RyauqpcVxF0hBMtZUgNbxtncGtaPIED7L9NAx0lOMzmxw08TWl7jla1jGgXPouPdjOyDpJ/eczbQw5m01x/wBya1i8eDQTr1PgvZdqGINpaTfyPLiO5SUthkdVnUTyfPkGoB0BsdTa0x/JtrO7sxjl+3W0kmOYkyKna/dMeKakiIIc5znWL3A8C428gB0XYsFp2YfTxYZShsksMYM7zpHEXaullPVxuQ3iR0AuuS9l9C99W6aIB9XZzYHPGZlPfSSrl65QbNHNzvAr1naTtG3CqQYZSOd7RUtdJUTON5TG7R0j3c3vIIvyA0tok7M5uzGK2Y7TZqjGXUMjo56WWaSKnlEYieCL5HaHUG3PqF0slcW7Htl3y1XvGQFsFPmEROm8nItp4NBJ87L63aX2gyMjFNQktjmD2uqwbGRrTlc2E/Le4z87EDhdWXU3WM8N5axfY2t7Vqahc6CmAq6lpyusbQxu5hzh+o+A9U3AH41VRCrqJqalzjNFSOps2ZvEGR2bMy/mT4LxHZVsWKuX26pbengdaJjhpNONderW8fO3ivZdpm2IoKU08Tv+rqWlrbHWKI6OkPQ8QP8AhWX+1MpJeOP15bFu1urlqWxUDImtcImBr2bx7pyBmAN+GY2HlddTomyNhjE7g+YMbvXtAa10lu9YDgLrkHZFs9v6t1ZILxUo7l+Dqhw09Bc/cLplbVyVMjqWlcY2t7tTVtsTEfow9ZOp4Nv10Vw39rPlkl4z+Pg7ddoQoAYaVomqL5XyEEw07rXyuI4vtrl9U/YPap9fQvmqixskEjmSSABjXNyhwcRwGh/ouddoOMQukZh9GAKSjc65Bzb6pP65HO+I8rnxXs+zfB3R4e2SoG7iMjqprHaZzYZZX/ugNBA+/RJbcjPDGePb6G1+0M9NRvqY3sphcNgEse8mnef3SQGC1zrc6a24K9hNqH4lSufMGiaKTdyFgs1wIu1wHL/hcv232qdidUS24p4iWU7Oovq8jq7/AOBdH2Hwr3Xh2eouySZwle213AkAMiA4l1uXUq45by/0zn45j4/37X38XxaKjhdPO7Kxo4fE93JjRzJXG6ZkuO4rd9w2R+Z9tRDTN+Efaw8yvQ9pGIOaGiU/9TM07uC4LaOm4HzkeRYu6AgaanZsPs7JT0Bq96KWSf8AaPkMTZS2kaCQAHGwJPev5Jl/llpcNePDl/a9Jjde+mgeykaM0FOZLBucRRtFmNDeZNtB0aT0v8fYHaioxBkwqWtJiLMszW5Q7NfukDS4tfTqsewO2ElVPJSzBrnEPmbOG5XSWsDvBwva1vKy9JX1xD/ZKMM9oIzPdl/Z0rD/AKkgHFx5N5+S3Lv9leGWPHeFn72Xj+0sVG1ws6acRukEMYuQwD9bz8DPE/ZDszV7+jim3jpnSAvkc74ZCe9GByDToB4LBjWGx0WF1hu6SWWF2+nk1kmkdZoJPIXOg4Bee7Lq8tFVG82hY1k13EBrDchxJ5XFvxV5WZSVPXL4rlP5f+uhOKzw1TZQSy7m3sH2Ia7+E8x4jRYmE1veIcyk+FpBa6q/ecOIj6Dnz00O6SMFpYR3S0tIGndItbThovSOWzX153DaAVNXJiUguL7qjB5RN7u9+5vbzX2JCmFoa0NaA1rQGtA0AA0ACzyOVk0meXKkyFZJCnyOWWRyrBRKiG6pR0Y/I7TdTMgupdcrv28XtXsk2TE6fFTT+3RRxmGqpQGueQA7JMxh0flzat8Ba6+xDtThsDMolhpW3/7T43Uxaed4y0WK+3dQuU0vLt4/GO0S4MWFU1TiNQdGuZDK2nYfmc8gXHl6ry2D9ldVXVJrsck1e7O+Bjg6R/RrnDRjeVm/0XWC5CSmt/Tnr4Cmp2Qxtiia2ONjQxjGCzWtHAALhXaPidRi2JbunimkggPs9PlY60j72c8ac3c+gC7uShz+atm0xz43bz2w+yTMKoxFo6oks+pkHxSW/SD8reA+55rmnatgkxxdszxJ7NUNgY2VrHPDA0Bj22A4ixNvFdqJQkpcdzRPJZdvOUuG7+GOliY+kwuNgZkIMVRWNHIjjHGeJv3nXPAcfG9r+zEzzT1VNGXQww+zvZE2+5aHEtIaODbOI06BdTJQkq3HcZnkuN28vhmKRQ0kNHhTPapGRNY0gObTxOt3pJ5LWGtzlF3Houe9qGz1RDLDKd5UCSImapynv1OY5gQP0NtlDW9B5rtBKAlLjuaTHycbt47ZPD3tw6npaXPDG6MSVVU5jo5HSPF3Mha4XzfDnOgtpc8M+3eP+7qRtDQMcJpGFo3bXO3ERvd5I+I62PHiV7clAStcfzTPP93XENg9jH11VmqGPbTQ2fLnaW713wxi/Xn4ea69jVG6ajngis10lPLFHbQAlhAHgOS3uclkpjjqaTyeW53bjeweCsZWPfVxTOmp7bmlETy581z3nXGUBtuLiBqCumuaYw6srCM0THPbGy7mU7ba5fneeGbxsLDj9UlASrjjpnyeXnduM0dBPjWK7ydkjI3v3kmZrgGQN4MBPhYfddD23ik91zsp2knIxuRg13WZuYAfw3XoHOQEpMNS/wC0z83Ky6+OS9ntFVCWWSCEtc+PdNqZQRFAC4FzrfG7uiwH3XoNrsEqIqWJlE+XLvXPrJQX72V5AtNIW94ga6DhppYL25KAlWePU0Zee3PlpzXaTGJKqlgw6l3tZKBH7TMyOSz3tGjRcA8dST0C+nsnsW6CO9Zl7zmyGnbYtLh+kyn4rcm8Nb6r2hKAlWYfu6xl57x44zTHi75W00xgF5hC8xAanPlNreK5dsu2tfXxuaZ7iQGdz8+XJfvB9/C+i60SkyOVyw5WXbHj83DGzX0qRyyyOTpHLLI5ejwJkcssjk6RyyyOUQF1EF1EdGPyO0XUugzKrrmdmzLqroLqrobHmVEobqiVU2slUShJVEom1koSVRKElVNrJQkqEoCVUWShJVEoSUZQlCSoSgJVZQlASrJQEqohKAlQlCSqyolASrJQEqsqJQEqyUBKrFUSgJVkoCVWVOKzSOTZHLLI5VC5HLLI5NkcssjkQqRyyyOTZHLLI5QWColtOitHRj8js91LoMymZc7q2PMqzIMymZVNiuqJQ5lV0NiLkJKq6olE2slCSqJQkqptZKolCSqJVTaEoSVCUBKMrJQkqiUJKqIShJUJQEqsoShJUJQEqsoSgJUJQkqsqJQEqyUBKrKiUt7kTikSOVZBI5ZpHI5HrNI5AuRyzSOTJHLNI5RCpHLLI5NkcssjkBsdoogYdFEdGPyO0XUugzKsy8XQZdVdBmVZkQeZVmQ5lWZAV1RKHMqzIgi5CShLlRcqgiUJKElUSqiyUJKolCSjKyUBKhKElVEJQkqEoCVWUJQkqFCVUUShJUKEqsqJQEqylvKMge9Z5Ho3k9D6LNIT0PoqgJHrNI9Mkv0PoVmkv0PoVAuRyzSPTJAeh9Cs8gPQ+hRCZHLM9ydI13R3oUkxu6O9ChocfBWrYw24H0KiOifH2/ek/wBR/qq96z/Uf6pJahIXhxnTp9mXZ5xaf6j/AFVe95/qv9VnIQkJxnR7Mu2n3xUfVf6offFR9V/qsxQkJxh7Mu2v3zUfVf6qvfNR9V/qsi0UFCZ35QQABdxPIJxnR7MuzGYtVONmySE9AikxKraLufKB1K2yGKIZG20OruZKzzVJJv8AqaeIvfTrZOM6PZl2ye+6j6r/AFVe/Kn6r/VHXGN4BYMrgNf3l84pxnR7Mu2735U/Vf6qvftT9V6wqJxnR7Mu29uN1J/1XohjVT9V/qvnZ0WdOM6PZl2+j77n+o/1UGMzj/VefBfNzo3cE4w9mXbeccn+o71Ve+6n6jl87OoZOicZ0ezLtvOO1P1HKvf1T9RywZlAnGdHsy7fQ9+1H1HKDHaj6jl89ExtzZOM6OeXbeMcqPqOT219YdbyW48DwVQyRsYGtbmffj8xToaqze+ePK5P2TjDnl2ynGaj6jlPfNR9Ry+iaSOpbZuVkgGh5HzXxJIixxaeLSQfNOM6OeXbX75n+o5X74n+o5YlYCcZ0c8u20YtP9Ryv3rP9R3qsYRAJxnR7MuzJcRlLiS9xOn9lSQ8aqJp6TK6+thI8FRC+eeN1qppb90/ZaeAyEJCaQhy3NuGqDTh9A15u8m3IBb6vCIcvdGU8jf+6wmbdHLoSOd7JTsVc42+1uKDFIzKSDyNk6iqXRl2Xi5pagmBPe5OvY+SCM2cD4oKklJOvmo2qIuAgnFnFKQaGzXSHI2ICgFRRRALxZCnyRpJCA4hqmB19EuJ3JE3igW4aoUT3XKjW3QW0c1aPJ3TogQRMiOqWjZxQN9oIUdOXE3SnoUG6jqXNcCOSXPKXvc48XOJQ0xsCfA2VBBooqbeOtew4kr7vuiDJwI043N18KBxZ3ut7eNlpjxVx7p4f0QKqqbdu01aeCUAtbzvGl2gDdUljRz/AM0KgzvGqiN41Vo9Z8ZJGi6KD9Y81ai3pnTYUDjoqUQ0yXunsPdJ58LqKIaCXEgDkL29UKiiGhVGtr9EjKoomjSwFRCiiGlWUsoomjR5N+KWGAqKJo0ssCyueQ4hWopVkNCBriCrUWV1FySuDTY8/BZxKev9lSiLqC3h/wAsiEp6/wBlFETUR8h/yyHeH/LKKIajaHkRfdJEp6/2UUQ1Dd87u68CbaDqrq3EHTS+p0HFRRF1CaeV2ZovoTqvqNCiiGoIxj/LqKKI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40760" cy="514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5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Introduction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 INDEPTH </a:t>
            </a:r>
            <a:r>
              <a:rPr lang="en-US" sz="2400" b="0" dirty="0" smtClean="0"/>
              <a:t>Membership requirement to submit basic demographic indicators on an annual basis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 Emerging </a:t>
            </a:r>
            <a:r>
              <a:rPr lang="en-US" sz="2400" b="0" dirty="0" smtClean="0"/>
              <a:t>requirement to submit core micro data underlying the basic demographic requirements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 INDEPTH </a:t>
            </a:r>
            <a:r>
              <a:rPr lang="en-US" sz="2400" b="0" dirty="0" smtClean="0"/>
              <a:t>Data Access &amp; Sharing policy requires sharing of core micro data</a:t>
            </a:r>
            <a:endParaRPr lang="en-ZA" sz="2400" b="0" dirty="0"/>
          </a:p>
        </p:txBody>
      </p:sp>
    </p:spTree>
    <p:extLst>
      <p:ext uri="{BB962C8B-B14F-4D97-AF65-F5344CB8AC3E}">
        <p14:creationId xmlns:p14="http://schemas.microsoft.com/office/powerpoint/2010/main" xmlns="" val="1536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iSHARE2?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An initiative to assist INDEPTH members to:</a:t>
            </a:r>
          </a:p>
          <a:p>
            <a:pPr lvl="1"/>
            <a:r>
              <a:rPr lang="en-US" sz="2400" b="0" dirty="0" smtClean="0"/>
              <a:t>Efficiently provide </a:t>
            </a:r>
            <a:r>
              <a:rPr lang="en-US" sz="2400" b="0" dirty="0" err="1" smtClean="0"/>
              <a:t>standardised</a:t>
            </a:r>
            <a:r>
              <a:rPr lang="en-US" sz="2400" b="0" dirty="0" smtClean="0"/>
              <a:t>, high quality information</a:t>
            </a:r>
          </a:p>
          <a:p>
            <a:r>
              <a:rPr lang="en-US" sz="2400" b="0" dirty="0" smtClean="0"/>
              <a:t>Supported by:</a:t>
            </a:r>
          </a:p>
          <a:p>
            <a:pPr lvl="1"/>
            <a:r>
              <a:rPr lang="en-US" sz="2400" b="0" dirty="0" smtClean="0"/>
              <a:t>Published micro data standard format</a:t>
            </a:r>
          </a:p>
          <a:p>
            <a:pPr lvl="1"/>
            <a:r>
              <a:rPr lang="en-US" sz="2400" b="0" dirty="0" err="1" smtClean="0"/>
              <a:t>Standardised</a:t>
            </a:r>
            <a:r>
              <a:rPr lang="en-US" sz="2400" b="0" dirty="0" smtClean="0"/>
              <a:t> methods to derive demographic indicators from the micro data set</a:t>
            </a:r>
          </a:p>
          <a:p>
            <a:r>
              <a:rPr lang="en-US" sz="2400" b="0" dirty="0" smtClean="0"/>
              <a:t>iSHARE2 support the efficient production of the micro </a:t>
            </a:r>
            <a:r>
              <a:rPr lang="en-US" sz="2400" b="0" dirty="0"/>
              <a:t>data in a standard way</a:t>
            </a:r>
            <a:endParaRPr lang="en-ZA" sz="2400" b="0" dirty="0"/>
          </a:p>
        </p:txBody>
      </p:sp>
    </p:spTree>
    <p:extLst>
      <p:ext uri="{BB962C8B-B14F-4D97-AF65-F5344CB8AC3E}">
        <p14:creationId xmlns:p14="http://schemas.microsoft.com/office/powerpoint/2010/main" xmlns="" val="945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114"/>
          </a:xfrm>
        </p:spPr>
        <p:txBody>
          <a:bodyPr/>
          <a:lstStyle/>
          <a:p>
            <a:r>
              <a:rPr lang="en-ZA" sz="3200" dirty="0" smtClean="0">
                <a:solidFill>
                  <a:srgbClr val="FF0000"/>
                </a:solidFill>
              </a:rPr>
              <a:t>iSHARE2 Objectives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ZA" sz="2200" b="0" dirty="0" smtClean="0"/>
              <a:t> Assist INDEPTH Scientific Working Groups and Network scientific activities to extract data from the operational databases of member centres</a:t>
            </a:r>
            <a:endParaRPr lang="en-ZA" sz="2200" b="0" dirty="0"/>
          </a:p>
          <a:p>
            <a:pPr>
              <a:buFont typeface="Arial" pitchFamily="34" charset="0"/>
              <a:buChar char="•"/>
            </a:pPr>
            <a:r>
              <a:rPr lang="en-ZA" sz="2200" b="0" dirty="0" smtClean="0"/>
              <a:t> Lead </a:t>
            </a:r>
            <a:r>
              <a:rPr lang="en-ZA" sz="2200" b="0" dirty="0"/>
              <a:t>an expansion in INDEPTH data sharing by making available the micro datasets produced by Network scientific activities on a publicly accessible, web-hosted INDEPTH repository</a:t>
            </a:r>
          </a:p>
          <a:p>
            <a:pPr>
              <a:buFont typeface="Arial" pitchFamily="34" charset="0"/>
              <a:buChar char="•"/>
            </a:pPr>
            <a:r>
              <a:rPr lang="en-ZA" sz="2200" b="0" dirty="0" smtClean="0"/>
              <a:t> Strengthen </a:t>
            </a:r>
            <a:r>
              <a:rPr lang="en-ZA" sz="2200" b="0" dirty="0"/>
              <a:t>and maintain the skills, procedures and infrastructure to assure quality and share longitudinal datasets of public health importance</a:t>
            </a:r>
          </a:p>
          <a:p>
            <a:pPr>
              <a:buFont typeface="Arial" pitchFamily="34" charset="0"/>
              <a:buChar char="•"/>
            </a:pPr>
            <a:r>
              <a:rPr lang="en-ZA" sz="2200" b="0" dirty="0" smtClean="0"/>
              <a:t> Building </a:t>
            </a:r>
            <a:r>
              <a:rPr lang="en-ZA" sz="2200" b="0" dirty="0"/>
              <a:t>of data management capacity for the Network by providing course content and placements for students and trainees in research data management.</a:t>
            </a:r>
          </a:p>
          <a:p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xmlns="" val="30900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20534"/>
            <a:ext cx="8229600" cy="836712"/>
          </a:xfrm>
        </p:spPr>
        <p:txBody>
          <a:bodyPr/>
          <a:lstStyle/>
          <a:p>
            <a:r>
              <a:rPr lang="en-ZA" sz="3600" dirty="0" smtClean="0">
                <a:solidFill>
                  <a:srgbClr val="FF0000"/>
                </a:solidFill>
              </a:rPr>
              <a:t>Approach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496" y="2129888"/>
            <a:ext cx="1512168" cy="129614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HDSS Data Collection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91680" y="1057246"/>
            <a:ext cx="3888432" cy="864096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Curate Core Network </a:t>
            </a:r>
            <a:r>
              <a:rPr lang="en-ZA" sz="1800" dirty="0" err="1" smtClean="0">
                <a:latin typeface="Trebuchet MS" pitchFamily="34" charset="0"/>
              </a:rPr>
              <a:t>Microdata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91680" y="1916832"/>
            <a:ext cx="3888432" cy="864096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Facilitate Working Group Data </a:t>
            </a:r>
            <a:r>
              <a:rPr lang="en-ZA" sz="1800" dirty="0" err="1" smtClean="0">
                <a:latin typeface="Trebuchet MS" pitchFamily="34" charset="0"/>
              </a:rPr>
              <a:t>Mx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91680" y="2780928"/>
            <a:ext cx="3888432" cy="864096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Improve Research Data </a:t>
            </a:r>
            <a:r>
              <a:rPr lang="en-ZA" sz="1800" dirty="0" err="1" smtClean="0">
                <a:latin typeface="Trebuchet MS" pitchFamily="34" charset="0"/>
              </a:rPr>
              <a:t>Mx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91680" y="3645024"/>
            <a:ext cx="3888432" cy="864096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Publication Data Curation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80112" y="2132928"/>
            <a:ext cx="1800000" cy="1296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latin typeface="Trebuchet MS" pitchFamily="34" charset="0"/>
              </a:rPr>
              <a:t>INDEPTH Network Data Repository</a:t>
            </a:r>
            <a:endParaRPr lang="en-ZA" sz="1600" dirty="0">
              <a:latin typeface="Trebuchet MS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048" y="2129888"/>
            <a:ext cx="1512168" cy="129614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Scientific Output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1196752"/>
            <a:ext cx="2160240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Network Scientists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992" y="3717032"/>
            <a:ext cx="2160240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latin typeface="Trebuchet MS" pitchFamily="34" charset="0"/>
              </a:rPr>
              <a:t>Broader User Base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843983"/>
            <a:ext cx="2880000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rebuchet MS" pitchFamily="34" charset="0"/>
              </a:rPr>
              <a:t>Data </a:t>
            </a:r>
            <a:r>
              <a:rPr lang="en-US" sz="1800" dirty="0" err="1" smtClean="0">
                <a:latin typeface="Trebuchet MS" pitchFamily="34" charset="0"/>
              </a:rPr>
              <a:t>Standardisation</a:t>
            </a:r>
            <a:r>
              <a:rPr lang="en-US" sz="1800" dirty="0" smtClean="0">
                <a:latin typeface="Trebuchet MS" pitchFamily="34" charset="0"/>
              </a:rPr>
              <a:t> &amp; Documentation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5856" y="4843983"/>
            <a:ext cx="2880000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rebuchet MS" pitchFamily="34" charset="0"/>
              </a:rPr>
              <a:t>Data Repository</a:t>
            </a:r>
            <a:endParaRPr lang="en-ZA" sz="1800" dirty="0"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216" y="4843983"/>
            <a:ext cx="2880000" cy="936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rebuchet MS" pitchFamily="34" charset="0"/>
              </a:rPr>
              <a:t>Centre-in-a-Box</a:t>
            </a:r>
            <a:endParaRPr lang="en-ZA" sz="1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FF0000"/>
                </a:solidFill>
              </a:rPr>
              <a:t>Centre-in-a-Box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4648" y="1556792"/>
            <a:ext cx="1296144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latin typeface="Arial" pitchFamily="34" charset="0"/>
                <a:cs typeface="Arial" pitchFamily="34" charset="0"/>
              </a:rPr>
              <a:t>Database Server</a:t>
            </a:r>
            <a:endParaRPr lang="en-Z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88318" y="1575867"/>
            <a:ext cx="1296144" cy="2304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ZA" sz="1600" b="1" dirty="0" smtClean="0">
                <a:latin typeface="Arial" pitchFamily="34" charset="0"/>
                <a:cs typeface="Arial" pitchFamily="34" charset="0"/>
              </a:rPr>
              <a:t>Web Server, Data Repository</a:t>
            </a:r>
          </a:p>
          <a:p>
            <a:pPr algn="ctr"/>
            <a:r>
              <a:rPr lang="en-ZA" sz="1600" b="1" dirty="0" smtClean="0">
                <a:latin typeface="Arial" pitchFamily="34" charset="0"/>
                <a:cs typeface="Arial" pitchFamily="34" charset="0"/>
              </a:rPr>
              <a:t>(NADA),</a:t>
            </a:r>
          </a:p>
          <a:p>
            <a:pPr algn="ctr"/>
            <a:r>
              <a:rPr lang="en-ZA" sz="1600" b="1" dirty="0" smtClean="0">
                <a:latin typeface="Arial" pitchFamily="34" charset="0"/>
                <a:cs typeface="Arial" pitchFamily="34" charset="0"/>
              </a:rPr>
              <a:t>File Manager</a:t>
            </a:r>
            <a:endParaRPr lang="en-Z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0152" y="1570137"/>
            <a:ext cx="1296144" cy="2304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ZA" sz="1600" b="1" dirty="0" smtClean="0">
                <a:latin typeface="Arial" pitchFamily="34" charset="0"/>
                <a:cs typeface="Arial" pitchFamily="34" charset="0"/>
              </a:rPr>
              <a:t>System Admin-</a:t>
            </a:r>
            <a:r>
              <a:rPr lang="en-ZA" sz="1600" b="1" dirty="0" err="1" smtClean="0">
                <a:latin typeface="Arial" pitchFamily="34" charset="0"/>
                <a:cs typeface="Arial" pitchFamily="34" charset="0"/>
              </a:rPr>
              <a:t>istration</a:t>
            </a:r>
            <a:endParaRPr lang="en-ZA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3036483" y="1561381"/>
            <a:ext cx="1296144" cy="2304256"/>
            <a:chOff x="3036483" y="2497485"/>
            <a:chExt cx="1296144" cy="2304256"/>
          </a:xfrm>
        </p:grpSpPr>
        <p:sp>
          <p:nvSpPr>
            <p:cNvPr id="5" name="Rounded Rectangle 4"/>
            <p:cNvSpPr/>
            <p:nvPr/>
          </p:nvSpPr>
          <p:spPr>
            <a:xfrm>
              <a:off x="3036483" y="2497485"/>
              <a:ext cx="1296144" cy="23042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ZA" sz="1600" b="1" dirty="0" smtClean="0">
                  <a:latin typeface="Arial" pitchFamily="34" charset="0"/>
                  <a:cs typeface="Arial" pitchFamily="34" charset="0"/>
                </a:rPr>
                <a:t>Data-Manager Desktop</a:t>
              </a:r>
              <a:endParaRPr lang="en-ZA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8491" y="3356992"/>
              <a:ext cx="1152128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ETL</a:t>
              </a:r>
              <a:endParaRPr lang="en-ZA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08491" y="3789040"/>
              <a:ext cx="1152128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Publishe</a:t>
              </a:r>
              <a:r>
                <a:rPr lang="en-ZA" sz="1400" b="1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n-ZA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08491" y="4221088"/>
              <a:ext cx="1152128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ZA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84648" y="4005064"/>
            <a:ext cx="56516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" pitchFamily="34" charset="0"/>
                <a:cs typeface="Arial" pitchFamily="34" charset="0"/>
              </a:rPr>
              <a:t>Remote Support &amp; Help Desk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Kobus\Documents\My Dropbox\Camera Uploads\2012-07-03 10.23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648" y="4365104"/>
            <a:ext cx="5651648" cy="17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sz="3200" dirty="0" err="1" smtClean="0">
                <a:solidFill>
                  <a:srgbClr val="FF0000"/>
                </a:solidFill>
              </a:rPr>
              <a:t>CiB</a:t>
            </a:r>
            <a:r>
              <a:rPr lang="en-ZA" sz="3200" dirty="0" smtClean="0">
                <a:solidFill>
                  <a:srgbClr val="FF0000"/>
                </a:solidFill>
              </a:rPr>
              <a:t> Significance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ZA" sz="2400" b="0" dirty="0" smtClean="0"/>
              <a:t>Standard Operating and Software Environment</a:t>
            </a:r>
          </a:p>
          <a:p>
            <a:pPr lvl="1"/>
            <a:r>
              <a:rPr lang="en-ZA" sz="2400" b="0" dirty="0" smtClean="0"/>
              <a:t>Only Database System varies between Centres</a:t>
            </a:r>
          </a:p>
          <a:p>
            <a:pPr lvl="1"/>
            <a:r>
              <a:rPr lang="en-ZA" sz="2400" b="0" dirty="0" smtClean="0"/>
              <a:t>Standard, quality-controlled procedures to extract, analyse and present network data sets</a:t>
            </a:r>
          </a:p>
          <a:p>
            <a:r>
              <a:rPr lang="en-ZA" sz="2400" b="0" dirty="0" smtClean="0"/>
              <a:t>Portable Hardware</a:t>
            </a:r>
          </a:p>
          <a:p>
            <a:pPr lvl="1"/>
            <a:r>
              <a:rPr lang="en-ZA" sz="2400" b="0" dirty="0" smtClean="0"/>
              <a:t>Can be used by any data analysis workshop</a:t>
            </a:r>
          </a:p>
          <a:p>
            <a:pPr lvl="1"/>
            <a:r>
              <a:rPr lang="en-ZA" sz="2400" b="0" dirty="0" smtClean="0"/>
              <a:t>Consistent and easy preparation for joint analysis</a:t>
            </a:r>
          </a:p>
          <a:p>
            <a:r>
              <a:rPr lang="en-ZA" sz="2400" b="0" dirty="0" smtClean="0"/>
              <a:t>Incorporate </a:t>
            </a:r>
            <a:r>
              <a:rPr lang="en-ZA" sz="2400" b="0" dirty="0" err="1" smtClean="0"/>
              <a:t>CiB</a:t>
            </a:r>
            <a:r>
              <a:rPr lang="en-ZA" sz="2400" b="0" dirty="0" smtClean="0"/>
              <a:t> training in Research Data Management MSc</a:t>
            </a:r>
          </a:p>
          <a:p>
            <a:pPr lvl="1"/>
            <a:r>
              <a:rPr lang="en-ZA" sz="2400" b="0" dirty="0" smtClean="0"/>
              <a:t>Build sustainable capacity in Network</a:t>
            </a:r>
            <a:endParaRPr lang="en-ZA" sz="2400" b="0" dirty="0"/>
          </a:p>
        </p:txBody>
      </p:sp>
    </p:spTree>
    <p:extLst>
      <p:ext uri="{BB962C8B-B14F-4D97-AF65-F5344CB8AC3E}">
        <p14:creationId xmlns:p14="http://schemas.microsoft.com/office/powerpoint/2010/main" xmlns="" val="27161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296144"/>
          </a:xfrm>
        </p:spPr>
        <p:txBody>
          <a:bodyPr/>
          <a:lstStyle/>
          <a:p>
            <a:r>
              <a:rPr lang="en-US" dirty="0" smtClean="0"/>
              <a:t>Not intended to replace operational/production database server</a:t>
            </a:r>
            <a:endParaRPr lang="en-ZA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931007" y="3320988"/>
            <a:ext cx="1584176" cy="1944216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Operational Database</a:t>
            </a:r>
            <a:endParaRPr lang="en-ZA" dirty="0"/>
          </a:p>
        </p:txBody>
      </p:sp>
      <p:grpSp>
        <p:nvGrpSpPr>
          <p:cNvPr id="8" name="Group 35"/>
          <p:cNvGrpSpPr/>
          <p:nvPr/>
        </p:nvGrpSpPr>
        <p:grpSpPr>
          <a:xfrm>
            <a:off x="395536" y="2996952"/>
            <a:ext cx="2535471" cy="1296144"/>
            <a:chOff x="395536" y="2996952"/>
            <a:chExt cx="2535471" cy="1296144"/>
          </a:xfrm>
        </p:grpSpPr>
        <p:sp>
          <p:nvSpPr>
            <p:cNvPr id="5" name="Rectangle 4"/>
            <p:cNvSpPr/>
            <p:nvPr/>
          </p:nvSpPr>
          <p:spPr>
            <a:xfrm>
              <a:off x="395536" y="2996952"/>
              <a:ext cx="1800200" cy="7920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Collection Round</a:t>
              </a:r>
              <a:endParaRPr lang="en-ZA" dirty="0"/>
            </a:p>
          </p:txBody>
        </p:sp>
        <p:cxnSp>
          <p:nvCxnSpPr>
            <p:cNvPr id="9" name="Straight Arrow Connector 8"/>
            <p:cNvCxnSpPr>
              <a:stCxn id="5" idx="3"/>
              <a:endCxn id="4" idx="2"/>
            </p:cNvCxnSpPr>
            <p:nvPr/>
          </p:nvCxnSpPr>
          <p:spPr>
            <a:xfrm>
              <a:off x="2195736" y="3392996"/>
              <a:ext cx="735271" cy="900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36"/>
          <p:cNvGrpSpPr/>
          <p:nvPr/>
        </p:nvGrpSpPr>
        <p:grpSpPr>
          <a:xfrm>
            <a:off x="395536" y="3897052"/>
            <a:ext cx="2535471" cy="792088"/>
            <a:chOff x="395536" y="3897052"/>
            <a:chExt cx="2535471" cy="792088"/>
          </a:xfrm>
        </p:grpSpPr>
        <p:sp>
          <p:nvSpPr>
            <p:cNvPr id="6" name="Rectangle 5"/>
            <p:cNvSpPr/>
            <p:nvPr/>
          </p:nvSpPr>
          <p:spPr>
            <a:xfrm>
              <a:off x="395536" y="3897052"/>
              <a:ext cx="1800200" cy="7920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Collection Round</a:t>
              </a:r>
              <a:endParaRPr lang="en-ZA" dirty="0"/>
            </a:p>
          </p:txBody>
        </p:sp>
        <p:cxnSp>
          <p:nvCxnSpPr>
            <p:cNvPr id="10" name="Straight Arrow Connector 9"/>
            <p:cNvCxnSpPr>
              <a:stCxn id="6" idx="3"/>
              <a:endCxn id="4" idx="2"/>
            </p:cNvCxnSpPr>
            <p:nvPr/>
          </p:nvCxnSpPr>
          <p:spPr>
            <a:xfrm>
              <a:off x="2195736" y="4293096"/>
              <a:ext cx="7352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37"/>
          <p:cNvGrpSpPr/>
          <p:nvPr/>
        </p:nvGrpSpPr>
        <p:grpSpPr>
          <a:xfrm>
            <a:off x="395536" y="4293096"/>
            <a:ext cx="2535471" cy="1296144"/>
            <a:chOff x="395536" y="4293096"/>
            <a:chExt cx="2535471" cy="1296144"/>
          </a:xfrm>
        </p:grpSpPr>
        <p:sp>
          <p:nvSpPr>
            <p:cNvPr id="7" name="Rectangle 6"/>
            <p:cNvSpPr/>
            <p:nvPr/>
          </p:nvSpPr>
          <p:spPr>
            <a:xfrm>
              <a:off x="395536" y="4797152"/>
              <a:ext cx="1800200" cy="7920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Collection Round</a:t>
              </a:r>
              <a:endParaRPr lang="en-ZA" dirty="0"/>
            </a:p>
          </p:txBody>
        </p:sp>
        <p:cxnSp>
          <p:nvCxnSpPr>
            <p:cNvPr id="13" name="Straight Arrow Connector 12"/>
            <p:cNvCxnSpPr>
              <a:stCxn id="7" idx="3"/>
              <a:endCxn id="4" idx="2"/>
            </p:cNvCxnSpPr>
            <p:nvPr/>
          </p:nvCxnSpPr>
          <p:spPr>
            <a:xfrm flipV="1">
              <a:off x="2195736" y="4293096"/>
              <a:ext cx="735271" cy="900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32"/>
          <p:cNvGrpSpPr/>
          <p:nvPr/>
        </p:nvGrpSpPr>
        <p:grpSpPr>
          <a:xfrm>
            <a:off x="4515183" y="2492896"/>
            <a:ext cx="2093139" cy="1800200"/>
            <a:chOff x="4515183" y="2492896"/>
            <a:chExt cx="2093139" cy="1800200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5456194" y="2492896"/>
              <a:ext cx="1152128" cy="1224136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Analytical Snapshot</a:t>
              </a:r>
              <a:endParaRPr lang="en-ZA" sz="1400" dirty="0"/>
            </a:p>
          </p:txBody>
        </p:sp>
        <p:cxnSp>
          <p:nvCxnSpPr>
            <p:cNvPr id="22" name="Straight Arrow Connector 21"/>
            <p:cNvCxnSpPr>
              <a:stCxn id="4" idx="4"/>
              <a:endCxn id="17" idx="2"/>
            </p:cNvCxnSpPr>
            <p:nvPr/>
          </p:nvCxnSpPr>
          <p:spPr>
            <a:xfrm flipV="1">
              <a:off x="4515183" y="3104964"/>
              <a:ext cx="941011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3"/>
          <p:cNvGrpSpPr/>
          <p:nvPr/>
        </p:nvGrpSpPr>
        <p:grpSpPr>
          <a:xfrm>
            <a:off x="4515183" y="3681028"/>
            <a:ext cx="2093139" cy="1224136"/>
            <a:chOff x="4515183" y="3681028"/>
            <a:chExt cx="2093139" cy="1224136"/>
          </a:xfrm>
        </p:grpSpPr>
        <p:sp>
          <p:nvSpPr>
            <p:cNvPr id="20" name="Flowchart: Magnetic Disk 19"/>
            <p:cNvSpPr/>
            <p:nvPr/>
          </p:nvSpPr>
          <p:spPr>
            <a:xfrm>
              <a:off x="5456194" y="3681028"/>
              <a:ext cx="1152128" cy="1224136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Analytical Snapshot</a:t>
              </a:r>
              <a:endParaRPr lang="en-ZA" sz="1400" dirty="0"/>
            </a:p>
          </p:txBody>
        </p:sp>
        <p:cxnSp>
          <p:nvCxnSpPr>
            <p:cNvPr id="25" name="Straight Arrow Connector 24"/>
            <p:cNvCxnSpPr>
              <a:stCxn id="4" idx="4"/>
              <a:endCxn id="20" idx="2"/>
            </p:cNvCxnSpPr>
            <p:nvPr/>
          </p:nvCxnSpPr>
          <p:spPr>
            <a:xfrm>
              <a:off x="4515183" y="4293096"/>
              <a:ext cx="941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4"/>
          <p:cNvGrpSpPr/>
          <p:nvPr/>
        </p:nvGrpSpPr>
        <p:grpSpPr>
          <a:xfrm>
            <a:off x="4515183" y="4293096"/>
            <a:ext cx="2093139" cy="1800200"/>
            <a:chOff x="4515183" y="4293096"/>
            <a:chExt cx="2093139" cy="1800200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456194" y="4869160"/>
              <a:ext cx="1152128" cy="1224136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Analytical Snapshot</a:t>
              </a:r>
              <a:endParaRPr lang="en-ZA" sz="1400" dirty="0"/>
            </a:p>
          </p:txBody>
        </p:sp>
        <p:cxnSp>
          <p:nvCxnSpPr>
            <p:cNvPr id="26" name="Straight Arrow Connector 25"/>
            <p:cNvCxnSpPr>
              <a:stCxn id="4" idx="4"/>
              <a:endCxn id="21" idx="2"/>
            </p:cNvCxnSpPr>
            <p:nvPr/>
          </p:nvCxnSpPr>
          <p:spPr>
            <a:xfrm>
              <a:off x="4515183" y="4293096"/>
              <a:ext cx="941011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8"/>
          <p:cNvGrpSpPr/>
          <p:nvPr/>
        </p:nvGrpSpPr>
        <p:grpSpPr>
          <a:xfrm>
            <a:off x="6608322" y="3104964"/>
            <a:ext cx="2500181" cy="2376264"/>
            <a:chOff x="6608322" y="3104964"/>
            <a:chExt cx="2500181" cy="2376264"/>
          </a:xfrm>
        </p:grpSpPr>
        <p:sp>
          <p:nvSpPr>
            <p:cNvPr id="39" name="Flowchart: Alternate Process 38"/>
            <p:cNvSpPr/>
            <p:nvPr/>
          </p:nvSpPr>
          <p:spPr>
            <a:xfrm>
              <a:off x="7223702" y="3320988"/>
              <a:ext cx="1884801" cy="198022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Extraction</a:t>
              </a:r>
            </a:p>
            <a:p>
              <a:pPr algn="ctr"/>
              <a:r>
                <a:rPr lang="en-US" dirty="0" smtClean="0"/>
                <a:t>Transformation</a:t>
              </a:r>
            </a:p>
            <a:p>
              <a:pPr algn="ctr"/>
              <a:r>
                <a:rPr lang="en-US" dirty="0" smtClean="0"/>
                <a:t>Loading</a:t>
              </a:r>
            </a:p>
            <a:p>
              <a:pPr algn="ctr"/>
              <a:r>
                <a:rPr lang="en-US" dirty="0" smtClean="0"/>
                <a:t>Documentation</a:t>
              </a:r>
              <a:endParaRPr lang="en-ZA" dirty="0"/>
            </a:p>
          </p:txBody>
        </p:sp>
        <p:cxnSp>
          <p:nvCxnSpPr>
            <p:cNvPr id="40" name="Straight Arrow Connector 39"/>
            <p:cNvCxnSpPr>
              <a:stCxn id="17" idx="4"/>
              <a:endCxn id="39" idx="1"/>
            </p:cNvCxnSpPr>
            <p:nvPr/>
          </p:nvCxnSpPr>
          <p:spPr>
            <a:xfrm>
              <a:off x="6608322" y="3104964"/>
              <a:ext cx="615380" cy="12061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0" idx="4"/>
              <a:endCxn id="39" idx="1"/>
            </p:cNvCxnSpPr>
            <p:nvPr/>
          </p:nvCxnSpPr>
          <p:spPr>
            <a:xfrm>
              <a:off x="6608322" y="4293096"/>
              <a:ext cx="615380" cy="180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1" idx="4"/>
              <a:endCxn id="39" idx="1"/>
            </p:cNvCxnSpPr>
            <p:nvPr/>
          </p:nvCxnSpPr>
          <p:spPr>
            <a:xfrm flipV="1">
              <a:off x="6608322" y="4311098"/>
              <a:ext cx="615380" cy="11701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985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Manager Desktop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Standard </a:t>
            </a:r>
            <a:r>
              <a:rPr lang="en-US" sz="2400" b="0" dirty="0" smtClean="0"/>
              <a:t>Environment where we can support a data manager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Standard </a:t>
            </a:r>
            <a:r>
              <a:rPr lang="en-US" sz="2400" b="0" dirty="0" smtClean="0"/>
              <a:t>and supported set of tools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Freely </a:t>
            </a:r>
            <a:r>
              <a:rPr lang="en-US" sz="2400" b="0" dirty="0" smtClean="0"/>
              <a:t>available toolset – no monetary barriers</a:t>
            </a:r>
            <a:endParaRPr lang="en-ZA" sz="2400" b="0" dirty="0"/>
          </a:p>
        </p:txBody>
      </p:sp>
    </p:spTree>
    <p:extLst>
      <p:ext uri="{BB962C8B-B14F-4D97-AF65-F5344CB8AC3E}">
        <p14:creationId xmlns:p14="http://schemas.microsoft.com/office/powerpoint/2010/main" xmlns="" val="3223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hkin Associ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Mishkin Associates.thmx</Template>
  <TotalTime>32564</TotalTime>
  <Words>608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Mishkin Associates</vt:lpstr>
      <vt:lpstr>The Relevance of iSHARE2 &amp; Center-in-a-Box (CiB)  for an INDEPTH Member Centre</vt:lpstr>
      <vt:lpstr>Introduction</vt:lpstr>
      <vt:lpstr>What is iSHARE2?</vt:lpstr>
      <vt:lpstr>iSHARE2 Objectives</vt:lpstr>
      <vt:lpstr>Approach</vt:lpstr>
      <vt:lpstr>Centre-in-a-Box</vt:lpstr>
      <vt:lpstr>CiB Significance</vt:lpstr>
      <vt:lpstr>Database Server</vt:lpstr>
      <vt:lpstr>Data Manager Desktop</vt:lpstr>
      <vt:lpstr>ETL – Pentaho Kettle</vt:lpstr>
      <vt:lpstr>Nesstar Publisher</vt:lpstr>
      <vt:lpstr>NADA Repository</vt:lpstr>
      <vt:lpstr>Study Views</vt:lpstr>
      <vt:lpstr>Study Downloads</vt:lpstr>
      <vt:lpstr>Who are downloading?</vt:lpstr>
      <vt:lpstr>System Admin Desktop</vt:lpstr>
      <vt:lpstr>Slide 17</vt:lpstr>
    </vt:vector>
  </TitlesOfParts>
  <Company>Mishkin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Core Funding at INDEPTH  Discussion with Board of Trustees 27 October 2013</dc:title>
  <dc:creator>Arnon Mishkin</dc:creator>
  <cp:lastModifiedBy>OS</cp:lastModifiedBy>
  <cp:revision>134</cp:revision>
  <dcterms:created xsi:type="dcterms:W3CDTF">2013-10-26T21:51:06Z</dcterms:created>
  <dcterms:modified xsi:type="dcterms:W3CDTF">2014-04-16T12:56:41Z</dcterms:modified>
</cp:coreProperties>
</file>