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0"/>
  </p:notesMasterIdLst>
  <p:sldIdLst>
    <p:sldId id="292" r:id="rId2"/>
    <p:sldId id="256" r:id="rId3"/>
    <p:sldId id="257" r:id="rId4"/>
    <p:sldId id="258" r:id="rId5"/>
    <p:sldId id="259" r:id="rId6"/>
    <p:sldId id="260" r:id="rId7"/>
    <p:sldId id="301" r:id="rId8"/>
    <p:sldId id="281" r:id="rId9"/>
    <p:sldId id="282" r:id="rId10"/>
    <p:sldId id="283" r:id="rId11"/>
    <p:sldId id="286" r:id="rId12"/>
    <p:sldId id="298" r:id="rId13"/>
    <p:sldId id="299" r:id="rId14"/>
    <p:sldId id="285" r:id="rId15"/>
    <p:sldId id="287" r:id="rId16"/>
    <p:sldId id="262" r:id="rId17"/>
    <p:sldId id="288" r:id="rId18"/>
    <p:sldId id="289" r:id="rId19"/>
    <p:sldId id="264" r:id="rId20"/>
    <p:sldId id="300" r:id="rId21"/>
    <p:sldId id="290" r:id="rId22"/>
    <p:sldId id="291" r:id="rId23"/>
    <p:sldId id="275" r:id="rId24"/>
    <p:sldId id="293" r:id="rId25"/>
    <p:sldId id="294" r:id="rId26"/>
    <p:sldId id="295" r:id="rId27"/>
    <p:sldId id="296" r:id="rId28"/>
    <p:sldId id="297"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12">
          <p15:clr>
            <a:srgbClr val="A4A3A4"/>
          </p15:clr>
        </p15:guide>
        <p15:guide id="2" pos="35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ge, Anastasia J" initials="GAJ" lastIdx="9" clrIdx="0"/>
  <p:cmAuthor id="7" name="Arnon Mishkin" initials="AM [7]" lastIdx="1" clrIdx="7">
    <p:extLst/>
  </p:cmAuthor>
  <p:cmAuthor id="1" name="Arnon Mishkin" initials="AM" lastIdx="1" clrIdx="1">
    <p:extLst/>
  </p:cmAuthor>
  <p:cmAuthor id="8" name="Arnon Mishkin" initials="AM [8]" lastIdx="1" clrIdx="8">
    <p:extLst/>
  </p:cmAuthor>
  <p:cmAuthor id="2" name="Arnon Mishkin" initials="AM [2]" lastIdx="1" clrIdx="2">
    <p:extLst/>
  </p:cmAuthor>
  <p:cmAuthor id="3" name="Arnon Mishkin" initials="AM [3]" lastIdx="1" clrIdx="3">
    <p:extLst/>
  </p:cmAuthor>
  <p:cmAuthor id="4" name="Arnon Mishkin" initials="AM [4]" lastIdx="1" clrIdx="4">
    <p:extLst/>
  </p:cmAuthor>
  <p:cmAuthor id="5" name="Arnon Mishkin" initials="AM [5]" lastIdx="1" clrIdx="5">
    <p:extLst/>
  </p:cmAuthor>
  <p:cmAuthor id="6" name="Arnon Mishkin" initials="AM [6]"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4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86326" autoAdjust="0"/>
  </p:normalViewPr>
  <p:slideViewPr>
    <p:cSldViewPr snapToGrid="0" snapToObjects="1" showGuides="1">
      <p:cViewPr>
        <p:scale>
          <a:sx n="113" d="100"/>
          <a:sy n="113" d="100"/>
        </p:scale>
        <p:origin x="-222" y="972"/>
      </p:cViewPr>
      <p:guideLst>
        <p:guide orient="horz" pos="812"/>
        <p:guide pos="3597"/>
      </p:guideLst>
    </p:cSldViewPr>
  </p:slideViewPr>
  <p:outlineViewPr>
    <p:cViewPr>
      <p:scale>
        <a:sx n="33" d="100"/>
        <a:sy n="33" d="100"/>
      </p:scale>
      <p:origin x="0" y="490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18"/>
  <c:chart>
    <c:plotArea>
      <c:layout/>
      <c:barChart>
        <c:barDir val="col"/>
        <c:grouping val="stacked"/>
        <c:ser>
          <c:idx val="0"/>
          <c:order val="0"/>
          <c:tx>
            <c:strRef>
              <c:f>Sheet1!$B$1</c:f>
              <c:strCache>
                <c:ptCount val="1"/>
                <c:pt idx="0">
                  <c:v>Series 1</c:v>
                </c:pt>
              </c:strCache>
            </c:strRef>
          </c:tx>
          <c:spPr>
            <a:solidFill>
              <a:schemeClr val="tx1">
                <a:lumMod val="50000"/>
                <a:lumOff val="50000"/>
              </a:schemeClr>
            </a:solidFill>
          </c:spPr>
          <c:cat>
            <c:strRef>
              <c:f>Sheet1!$A$2</c:f>
              <c:strCache>
                <c:ptCount val="1"/>
                <c:pt idx="0">
                  <c:v>Category 1</c:v>
                </c:pt>
              </c:strCache>
            </c:strRef>
          </c:cat>
          <c:val>
            <c:numRef>
              <c:f>Sheet1!$B$2</c:f>
              <c:numCache>
                <c:formatCode>General</c:formatCode>
                <c:ptCount val="1"/>
                <c:pt idx="0">
                  <c:v>3000</c:v>
                </c:pt>
              </c:numCache>
            </c:numRef>
          </c:val>
        </c:ser>
        <c:ser>
          <c:idx val="1"/>
          <c:order val="1"/>
          <c:tx>
            <c:strRef>
              <c:f>Sheet1!$C$1</c:f>
              <c:strCache>
                <c:ptCount val="1"/>
                <c:pt idx="0">
                  <c:v>Series 2</c:v>
                </c:pt>
              </c:strCache>
            </c:strRef>
          </c:tx>
          <c:spPr>
            <a:solidFill>
              <a:schemeClr val="bg1">
                <a:lumMod val="85000"/>
              </a:schemeClr>
            </a:solidFill>
          </c:spPr>
          <c:cat>
            <c:strRef>
              <c:f>Sheet1!$A$2</c:f>
              <c:strCache>
                <c:ptCount val="1"/>
                <c:pt idx="0">
                  <c:v>Category 1</c:v>
                </c:pt>
              </c:strCache>
            </c:strRef>
          </c:cat>
          <c:val>
            <c:numRef>
              <c:f>Sheet1!$C$2</c:f>
              <c:numCache>
                <c:formatCode>General</c:formatCode>
                <c:ptCount val="1"/>
                <c:pt idx="0">
                  <c:v>9800</c:v>
                </c:pt>
              </c:numCache>
            </c:numRef>
          </c:val>
        </c:ser>
        <c:gapWidth val="50"/>
        <c:overlap val="100"/>
        <c:axId val="49815936"/>
        <c:axId val="49817472"/>
      </c:barChart>
      <c:catAx>
        <c:axId val="49815936"/>
        <c:scaling>
          <c:orientation val="minMax"/>
        </c:scaling>
        <c:delete val="1"/>
        <c:axPos val="b"/>
        <c:numFmt formatCode="General" sourceLinked="0"/>
        <c:tickLblPos val="none"/>
        <c:crossAx val="49817472"/>
        <c:crosses val="autoZero"/>
        <c:auto val="1"/>
        <c:lblAlgn val="ctr"/>
        <c:lblOffset val="100"/>
      </c:catAx>
      <c:valAx>
        <c:axId val="49817472"/>
        <c:scaling>
          <c:orientation val="minMax"/>
        </c:scaling>
        <c:axPos val="l"/>
        <c:majorGridlines/>
        <c:numFmt formatCode="#,##0" sourceLinked="0"/>
        <c:tickLblPos val="nextTo"/>
        <c:txPr>
          <a:bodyPr/>
          <a:lstStyle/>
          <a:p>
            <a:pPr>
              <a:defRPr sz="1600" b="1"/>
            </a:pPr>
            <a:endParaRPr lang="en-US"/>
          </a:p>
        </c:txPr>
        <c:crossAx val="49815936"/>
        <c:crosses val="autoZero"/>
        <c:crossBetween val="between"/>
        <c:majorUnit val="5000"/>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3AA95B-D16A-D245-B1FA-076D0423E979}" type="datetimeFigureOut">
              <a:rPr lang="en-US" smtClean="0"/>
              <a:pPr/>
              <a:t>4/26/2017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032AC9-12C0-6140-9531-6088C4980AD7}" type="slidenum">
              <a:rPr lang="en-US" smtClean="0"/>
              <a:pPr/>
              <a:t>‹#›</a:t>
            </a:fld>
            <a:endParaRPr lang="en-US"/>
          </a:p>
        </p:txBody>
      </p:sp>
    </p:spTree>
    <p:extLst>
      <p:ext uri="{BB962C8B-B14F-4D97-AF65-F5344CB8AC3E}">
        <p14:creationId xmlns:p14="http://schemas.microsoft.com/office/powerpoint/2010/main" xmlns="" val="136901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32AC9-12C0-6140-9531-6088C4980AD7}" type="slidenum">
              <a:rPr lang="en-US" smtClean="0"/>
              <a:pPr/>
              <a:t>1</a:t>
            </a:fld>
            <a:endParaRPr lang="en-US"/>
          </a:p>
        </p:txBody>
      </p:sp>
    </p:spTree>
    <p:extLst>
      <p:ext uri="{BB962C8B-B14F-4D97-AF65-F5344CB8AC3E}">
        <p14:creationId xmlns:p14="http://schemas.microsoft.com/office/powerpoint/2010/main" xmlns="" val="81648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32AC9-12C0-6140-9531-6088C4980AD7}" type="slidenum">
              <a:rPr lang="en-US" smtClean="0"/>
              <a:pPr/>
              <a:t>5</a:t>
            </a:fld>
            <a:endParaRPr lang="en-US"/>
          </a:p>
        </p:txBody>
      </p:sp>
    </p:spTree>
    <p:extLst>
      <p:ext uri="{BB962C8B-B14F-4D97-AF65-F5344CB8AC3E}">
        <p14:creationId xmlns:p14="http://schemas.microsoft.com/office/powerpoint/2010/main" xmlns="" val="181994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userDrawn="1"/>
        </p:nvCxnSpPr>
        <p:spPr bwMode="auto">
          <a:xfrm>
            <a:off x="609600" y="3429000"/>
            <a:ext cx="7772400" cy="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cxnSp>
      <p:sp>
        <p:nvSpPr>
          <p:cNvPr id="538626" name="Rectangle 2"/>
          <p:cNvSpPr>
            <a:spLocks noGrp="1" noChangeArrowheads="1"/>
          </p:cNvSpPr>
          <p:nvPr>
            <p:ph type="ctrTitle"/>
          </p:nvPr>
        </p:nvSpPr>
        <p:spPr>
          <a:xfrm>
            <a:off x="609600" y="2667000"/>
            <a:ext cx="7772400" cy="762000"/>
          </a:xfrm>
        </p:spPr>
        <p:txBody>
          <a:bodyPr/>
          <a:lstStyle>
            <a:lvl1pPr>
              <a:defRPr sz="2400"/>
            </a:lvl1pPr>
          </a:lstStyle>
          <a:p>
            <a:pPr lvl="0"/>
            <a:r>
              <a:rPr lang="en-US" noProof="0" dirty="0" smtClean="0"/>
              <a:t>Click to edit Master title style</a:t>
            </a:r>
          </a:p>
        </p:txBody>
      </p:sp>
      <p:pic>
        <p:nvPicPr>
          <p:cNvPr id="7" name="Picture 6" descr="INDEPTH Header new.png"/>
          <p:cNvPicPr>
            <a:picLocks noChangeAspect="1"/>
          </p:cNvPicPr>
          <p:nvPr/>
        </p:nvPicPr>
        <p:blipFill>
          <a:blip r:embed="rId2"/>
          <a:stretch>
            <a:fillRect/>
          </a:stretch>
        </p:blipFill>
        <p:spPr>
          <a:xfrm>
            <a:off x="609600" y="5588842"/>
            <a:ext cx="4276191" cy="847619"/>
          </a:xfrm>
          <a:prstGeom prst="rect">
            <a:avLst/>
          </a:prstGeom>
        </p:spPr>
      </p:pic>
    </p:spTree>
    <p:extLst>
      <p:ext uri="{BB962C8B-B14F-4D97-AF65-F5344CB8AC3E}">
        <p14:creationId xmlns:p14="http://schemas.microsoft.com/office/powerpoint/2010/main" xmlns="" val="316491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1A4167CD-924C-8A44-ADE7-A3B8A9CF426D}" type="slidenum">
              <a:rPr lang="en-US" smtClean="0">
                <a:solidFill>
                  <a:srgbClr val="000000"/>
                </a:solidFill>
                <a:latin typeface="Arial"/>
                <a:ea typeface="ＭＳ Ｐゴシック"/>
              </a:rPr>
              <a:pPr/>
              <a:t>‹#›</a:t>
            </a:fld>
            <a:endParaRPr lang="en-US">
              <a:solidFill>
                <a:srgbClr val="000000"/>
              </a:solidFill>
              <a:latin typeface="Arial"/>
              <a:ea typeface="ＭＳ Ｐゴシック"/>
            </a:endParaRPr>
          </a:p>
        </p:txBody>
      </p:sp>
      <p:pic>
        <p:nvPicPr>
          <p:cNvPr id="7" name="Picture 6" descr="collage_blue.psd"/>
          <p:cNvPicPr>
            <a:picLocks noChangeAspect="1"/>
          </p:cNvPicPr>
          <p:nvPr userDrawn="1"/>
        </p:nvPicPr>
        <p:blipFill rotWithShape="1">
          <a:blip r:embed="rId2">
            <a:extLst>
              <a:ext uri="{28A0092B-C50C-407E-A947-70E740481C1C}">
                <a14:useLocalDpi xmlns:a14="http://schemas.microsoft.com/office/drawing/2010/main" xmlns="" val="0"/>
              </a:ext>
            </a:extLst>
          </a:blip>
          <a:srcRect b="93812"/>
          <a:stretch/>
        </p:blipFill>
        <p:spPr>
          <a:xfrm>
            <a:off x="-126488" y="-52671"/>
            <a:ext cx="9285335" cy="437768"/>
          </a:xfrm>
          <a:prstGeom prst="rect">
            <a:avLst/>
          </a:prstGeom>
        </p:spPr>
      </p:pic>
      <p:pic>
        <p:nvPicPr>
          <p:cNvPr id="8" name="Picture 7" descr="HnpWHITE.png"/>
          <p:cNvPicPr>
            <a:picLocks noChangeAspect="1"/>
          </p:cNvPicPr>
          <p:nvPr userDrawn="1"/>
        </p:nvPicPr>
        <p:blipFill>
          <a:blip r:embed="rId3" cstate="print">
            <a:alphaModFix/>
            <a:extLst>
              <a:ext uri="{28A0092B-C50C-407E-A947-70E740481C1C}">
                <a14:useLocalDpi xmlns:a14="http://schemas.microsoft.com/office/drawing/2010/main" xmlns="" val="0"/>
              </a:ext>
            </a:extLst>
          </a:blip>
          <a:stretch>
            <a:fillRect/>
          </a:stretch>
        </p:blipFill>
        <p:spPr>
          <a:xfrm>
            <a:off x="6459538" y="86164"/>
            <a:ext cx="2509534" cy="235743"/>
          </a:xfrm>
          <a:prstGeom prst="rect">
            <a:avLst/>
          </a:prstGeom>
        </p:spPr>
      </p:pic>
    </p:spTree>
    <p:extLst>
      <p:ext uri="{BB962C8B-B14F-4D97-AF65-F5344CB8AC3E}">
        <p14:creationId xmlns:p14="http://schemas.microsoft.com/office/powerpoint/2010/main" xmlns="" val="2855718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5F034D4-6F19-E442-9B32-49753B0CB6AD}"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378124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800600"/>
          </a:xfrm>
        </p:spPr>
        <p:txBody>
          <a:bodyPr/>
          <a:lstStyle>
            <a:lvl1pPr>
              <a:defRPr sz="1600"/>
            </a:lvl1pPr>
            <a:lvl2pPr>
              <a:defRPr sz="1600"/>
            </a:lvl2pPr>
            <a:lvl3pPr>
              <a:defRPr sz="1600"/>
            </a:lvl3pPr>
            <a:lvl4pPr>
              <a:defRPr sz="1600"/>
            </a:lvl4pPr>
            <a:lvl5pPr marL="5035550" indent="0">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648200" y="1295400"/>
            <a:ext cx="3810000" cy="48006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676CFA9-C080-9443-8E4C-79365CD4C831}"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340106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E636F0D4-09A2-AD4F-88B4-C42D38EE69DA}"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197141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1287E8-E2FB-E345-B744-0FD3A3FE2C40}"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292650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BC0667-C399-CB40-A2B0-494EB6FFF8BE}"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105145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Arial" charset="0"/>
                <a:ea typeface="ＭＳ Ｐゴシック" charset="0"/>
                <a:cs typeface="+mn-cs"/>
              </a:defRPr>
            </a:lvl1pPr>
          </a:lstStyle>
          <a:p>
            <a:pPr defTabSz="914400">
              <a:defRPr/>
            </a:pPr>
            <a:endParaRPr lang="en-US" dirty="0">
              <a:solidFill>
                <a:srgbClr val="000000"/>
              </a:solidFill>
              <a:cs typeface="ＭＳ Ｐゴシック"/>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Arial" charset="0"/>
                <a:ea typeface="ＭＳ Ｐゴシック" charset="0"/>
                <a:cs typeface="+mn-cs"/>
              </a:defRPr>
            </a:lvl1pPr>
          </a:lstStyle>
          <a:p>
            <a:pPr defTabSz="914400">
              <a:defRPr/>
            </a:pPr>
            <a:endParaRPr lang="en-US" dirty="0">
              <a:solidFill>
                <a:srgbClr val="000000"/>
              </a:solidFill>
              <a:cs typeface="ＭＳ Ｐゴシック"/>
            </a:endParaRPr>
          </a:p>
        </p:txBody>
      </p:sp>
      <p:sp>
        <p:nvSpPr>
          <p:cNvPr id="6" name="Rectangle 6"/>
          <p:cNvSpPr>
            <a:spLocks noGrp="1" noChangeArrowheads="1"/>
          </p:cNvSpPr>
          <p:nvPr>
            <p:ph type="sldNum" sz="quarter" idx="12"/>
          </p:nvPr>
        </p:nvSpPr>
        <p:spPr/>
        <p:txBody>
          <a:bodyPr/>
          <a:lstStyle>
            <a:lvl1pPr>
              <a:defRPr/>
            </a:lvl1pPr>
          </a:lstStyle>
          <a:p>
            <a:pPr>
              <a:defRPr/>
            </a:pPr>
            <a:fld id="{588FA811-4927-C54C-94EF-BEE519073BA7}"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149702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Arial" charset="0"/>
                <a:ea typeface="ＭＳ Ｐゴシック" charset="0"/>
                <a:cs typeface="+mn-cs"/>
              </a:defRPr>
            </a:lvl1pPr>
          </a:lstStyle>
          <a:p>
            <a:pPr defTabSz="914400">
              <a:defRPr/>
            </a:pPr>
            <a:endParaRPr lang="en-US" dirty="0">
              <a:solidFill>
                <a:srgbClr val="000000"/>
              </a:solidFill>
              <a:cs typeface="ＭＳ Ｐゴシック"/>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Arial" charset="0"/>
                <a:ea typeface="ＭＳ Ｐゴシック" charset="0"/>
                <a:cs typeface="+mn-cs"/>
              </a:defRPr>
            </a:lvl1pPr>
          </a:lstStyle>
          <a:p>
            <a:pPr defTabSz="914400">
              <a:defRPr/>
            </a:pPr>
            <a:endParaRPr lang="en-US" dirty="0">
              <a:solidFill>
                <a:srgbClr val="000000"/>
              </a:solidFill>
              <a:cs typeface="ＭＳ Ｐゴシック"/>
            </a:endParaRPr>
          </a:p>
        </p:txBody>
      </p:sp>
      <p:sp>
        <p:nvSpPr>
          <p:cNvPr id="6" name="Rectangle 6"/>
          <p:cNvSpPr>
            <a:spLocks noGrp="1" noChangeArrowheads="1"/>
          </p:cNvSpPr>
          <p:nvPr>
            <p:ph type="sldNum" sz="quarter" idx="12"/>
          </p:nvPr>
        </p:nvSpPr>
        <p:spPr/>
        <p:txBody>
          <a:bodyPr/>
          <a:lstStyle>
            <a:lvl1pPr>
              <a:defRPr/>
            </a:lvl1pPr>
          </a:lstStyle>
          <a:p>
            <a:pPr>
              <a:defRPr/>
            </a:pPr>
            <a:fld id="{BAADDBF8-AA46-3B44-8181-85C8E6A50A7B}" type="slidenum">
              <a:rPr lang="en-US">
                <a:solidFill>
                  <a:srgbClr val="000000"/>
                </a:solidFill>
                <a:latin typeface="Arial"/>
                <a:ea typeface="ＭＳ Ｐゴシック"/>
              </a:rPr>
              <a:pPr>
                <a:def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280025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5F9CF7B1-505A-4BE9-B4AC-DD73A4BF705C}" type="slidenum">
              <a:rPr lang="en-US" smtClean="0">
                <a:solidFill>
                  <a:srgbClr val="000000"/>
                </a:solidFill>
                <a:latin typeface="Arial"/>
                <a:ea typeface="ＭＳ Ｐゴシック"/>
              </a:rPr>
              <a:pPr/>
              <a:t>‹#›</a:t>
            </a:fld>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286468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7350"/>
            <a:ext cx="7772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100">
                <a:cs typeface="ＭＳ Ｐゴシック" charset="0"/>
              </a:defRPr>
            </a:lvl1pPr>
          </a:lstStyle>
          <a:p>
            <a:pPr defTabSz="914400">
              <a:defRPr/>
            </a:pPr>
            <a:fld id="{45D548D7-9859-5F46-A2D8-0D78EA35B182}" type="slidenum">
              <a:rPr lang="en-US">
                <a:solidFill>
                  <a:srgbClr val="000000"/>
                </a:solidFill>
                <a:latin typeface="Arial"/>
                <a:ea typeface="ＭＳ Ｐゴシック"/>
              </a:rPr>
              <a:pPr defTabSz="914400">
                <a:defRPr/>
              </a:pPr>
              <a:t>‹#›</a:t>
            </a:fld>
            <a:endParaRPr lang="en-US" dirty="0">
              <a:solidFill>
                <a:srgbClr val="000000"/>
              </a:solidFill>
              <a:latin typeface="Arial"/>
              <a:ea typeface="ＭＳ Ｐゴシック"/>
            </a:endParaRPr>
          </a:p>
        </p:txBody>
      </p:sp>
      <p:cxnSp>
        <p:nvCxnSpPr>
          <p:cNvPr id="3" name="Straight Connector 3"/>
          <p:cNvCxnSpPr>
            <a:cxnSpLocks noChangeShapeType="1"/>
          </p:cNvCxnSpPr>
          <p:nvPr userDrawn="1"/>
        </p:nvCxnSpPr>
        <p:spPr bwMode="auto">
          <a:xfrm>
            <a:off x="685800" y="6248400"/>
            <a:ext cx="7772400" cy="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cxnSp>
      <p:cxnSp>
        <p:nvCxnSpPr>
          <p:cNvPr id="1031" name="Straight Connector 11"/>
          <p:cNvCxnSpPr>
            <a:cxnSpLocks noChangeShapeType="1"/>
          </p:cNvCxnSpPr>
          <p:nvPr userDrawn="1"/>
        </p:nvCxnSpPr>
        <p:spPr bwMode="auto">
          <a:xfrm>
            <a:off x="685800" y="1225550"/>
            <a:ext cx="7772400" cy="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cxnSp>
      <p:pic>
        <p:nvPicPr>
          <p:cNvPr id="9" name="Picture 8" descr="INDEPTH Header new.png"/>
          <p:cNvPicPr>
            <a:picLocks noChangeAspect="1"/>
          </p:cNvPicPr>
          <p:nvPr/>
        </p:nvPicPr>
        <p:blipFill>
          <a:blip r:embed="rId12"/>
          <a:stretch>
            <a:fillRect/>
          </a:stretch>
        </p:blipFill>
        <p:spPr>
          <a:xfrm>
            <a:off x="685800" y="6330803"/>
            <a:ext cx="2398741" cy="475474"/>
          </a:xfrm>
          <a:prstGeom prst="rect">
            <a:avLst/>
          </a:prstGeom>
        </p:spPr>
      </p:pic>
    </p:spTree>
    <p:extLst>
      <p:ext uri="{BB962C8B-B14F-4D97-AF65-F5344CB8AC3E}">
        <p14:creationId xmlns:p14="http://schemas.microsoft.com/office/powerpoint/2010/main" xmlns="" val="8287122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0" indent="0" algn="l" rtl="0" eaLnBrk="0" fontAlgn="base" hangingPunct="0">
        <a:spcBef>
          <a:spcPts val="800"/>
        </a:spcBef>
        <a:spcAft>
          <a:spcPct val="0"/>
        </a:spcAft>
        <a:defRPr b="1">
          <a:solidFill>
            <a:schemeClr val="tx1"/>
          </a:solidFill>
          <a:latin typeface="+mn-lt"/>
          <a:ea typeface="+mn-ea"/>
          <a:cs typeface="+mn-cs"/>
        </a:defRPr>
      </a:lvl1pPr>
      <a:lvl2pPr marL="742950" indent="-285750" algn="l" rtl="0" eaLnBrk="0" fontAlgn="base" hangingPunct="0">
        <a:spcBef>
          <a:spcPts val="800"/>
        </a:spcBef>
        <a:spcAft>
          <a:spcPct val="0"/>
        </a:spcAft>
        <a:buFont typeface="Arial" charset="0"/>
        <a:buChar char="•"/>
        <a:defRPr b="1">
          <a:solidFill>
            <a:schemeClr val="tx1"/>
          </a:solidFill>
          <a:latin typeface="+mn-lt"/>
          <a:ea typeface="+mn-ea"/>
        </a:defRPr>
      </a:lvl2pPr>
      <a:lvl3pPr marL="1143000" indent="-228600" algn="l" rtl="0" eaLnBrk="0" fontAlgn="base" hangingPunct="0">
        <a:spcBef>
          <a:spcPts val="800"/>
        </a:spcBef>
        <a:spcAft>
          <a:spcPct val="0"/>
        </a:spcAft>
        <a:buFont typeface="Lucida Grande" charset="0"/>
        <a:buChar char="-"/>
        <a:defRPr b="1">
          <a:solidFill>
            <a:schemeClr val="tx1"/>
          </a:solidFill>
          <a:latin typeface="+mn-lt"/>
          <a:ea typeface="+mn-ea"/>
        </a:defRPr>
      </a:lvl3pPr>
      <a:lvl4pPr marL="1600200" indent="-228600" algn="l" rtl="0" eaLnBrk="0" fontAlgn="base" hangingPunct="0">
        <a:spcBef>
          <a:spcPts val="800"/>
        </a:spcBef>
        <a:spcAft>
          <a:spcPct val="0"/>
        </a:spcAft>
        <a:buFont typeface="Lucida Grande" charset="0"/>
        <a:buChar char="·"/>
        <a:defRPr b="1">
          <a:solidFill>
            <a:schemeClr val="tx1"/>
          </a:solidFill>
          <a:latin typeface="+mn-lt"/>
          <a:ea typeface="+mn-ea"/>
        </a:defRPr>
      </a:lvl4pPr>
      <a:lvl5pPr marL="5264150" indent="-228600" algn="l" rtl="0" eaLnBrk="0" fontAlgn="base" hangingPunct="0">
        <a:spcBef>
          <a:spcPts val="800"/>
        </a:spcBef>
        <a:spcAft>
          <a:spcPct val="0"/>
        </a:spcAft>
        <a:buFont typeface="Lucida Grande" charset="0"/>
        <a:buChar char="-"/>
        <a:defRPr b="1">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Plan 2017-2021</a:t>
            </a:r>
            <a:endParaRPr lang="en-US" dirty="0"/>
          </a:p>
        </p:txBody>
      </p:sp>
      <p:sp>
        <p:nvSpPr>
          <p:cNvPr id="3" name="Title 1"/>
          <p:cNvSpPr txBox="1">
            <a:spLocks/>
          </p:cNvSpPr>
          <p:nvPr/>
        </p:nvSpPr>
        <p:spPr bwMode="auto">
          <a:xfrm>
            <a:off x="609600" y="3428999"/>
            <a:ext cx="7772400" cy="103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r>
              <a:rPr lang="en-US" sz="1800" dirty="0" smtClean="0"/>
              <a:t>Presentation to AGM</a:t>
            </a:r>
          </a:p>
          <a:p>
            <a:r>
              <a:rPr lang="en-US" sz="1800" dirty="0" smtClean="0"/>
              <a:t>Kampala, Uganda</a:t>
            </a:r>
          </a:p>
          <a:p>
            <a:r>
              <a:rPr lang="en-US" sz="1800" dirty="0" smtClean="0"/>
              <a:t>17 November 2016                   </a:t>
            </a:r>
            <a:r>
              <a:rPr lang="en-US" sz="1800" dirty="0" smtClean="0">
                <a:solidFill>
                  <a:srgbClr val="FF0000"/>
                </a:solidFill>
              </a:rPr>
              <a:t>Revised 23 December 2016</a:t>
            </a:r>
            <a:endParaRPr lang="en-US" sz="1800" dirty="0">
              <a:solidFill>
                <a:srgbClr val="FF0000"/>
              </a:solidFill>
            </a:endParaRPr>
          </a:p>
        </p:txBody>
      </p:sp>
    </p:spTree>
    <p:extLst>
      <p:ext uri="{BB962C8B-B14F-4D97-AF65-F5344CB8AC3E}">
        <p14:creationId xmlns:p14="http://schemas.microsoft.com/office/powerpoint/2010/main" xmlns="" val="230315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3. Conduct Studies of Specific Life Stages</a:t>
            </a:r>
            <a:endParaRPr lang="en-US" dirty="0"/>
          </a:p>
        </p:txBody>
      </p:sp>
      <p:sp>
        <p:nvSpPr>
          <p:cNvPr id="3" name="Content Placeholder 2"/>
          <p:cNvSpPr>
            <a:spLocks noGrp="1"/>
          </p:cNvSpPr>
          <p:nvPr>
            <p:ph idx="1"/>
          </p:nvPr>
        </p:nvSpPr>
        <p:spPr/>
        <p:txBody>
          <a:bodyPr>
            <a:noAutofit/>
          </a:bodyPr>
          <a:lstStyle/>
          <a:p>
            <a:pPr marL="342900" lvl="0" indent="-342900">
              <a:lnSpc>
                <a:spcPct val="120000"/>
              </a:lnSpc>
              <a:buFont typeface="+mj-lt"/>
              <a:buAutoNum type="arabicPeriod"/>
            </a:pPr>
            <a:r>
              <a:rPr lang="en-US" dirty="0" smtClean="0"/>
              <a:t>Fertility and Family Planning</a:t>
            </a:r>
          </a:p>
          <a:p>
            <a:pPr lvl="1">
              <a:lnSpc>
                <a:spcPct val="120000"/>
              </a:lnSpc>
              <a:spcBef>
                <a:spcPts val="200"/>
              </a:spcBef>
            </a:pPr>
            <a:r>
              <a:rPr lang="en-US" dirty="0" smtClean="0"/>
              <a:t>Develop standardized tools and approaches to capture, share and compare fertility / FP data across member </a:t>
            </a:r>
            <a:r>
              <a:rPr lang="en-US" dirty="0" err="1" smtClean="0"/>
              <a:t>centres</a:t>
            </a:r>
            <a:r>
              <a:rPr lang="en-US" dirty="0" smtClean="0"/>
              <a:t>.</a:t>
            </a:r>
          </a:p>
          <a:p>
            <a:pPr marL="342900" lvl="0" indent="-342900">
              <a:lnSpc>
                <a:spcPct val="120000"/>
              </a:lnSpc>
              <a:buFont typeface="+mj-lt"/>
              <a:buAutoNum type="arabicPeriod"/>
            </a:pPr>
            <a:r>
              <a:rPr lang="en-US" dirty="0" smtClean="0"/>
              <a:t>Maternal, New-born, Child Health and Vaccination/Immunization</a:t>
            </a:r>
          </a:p>
          <a:p>
            <a:pPr lvl="1">
              <a:lnSpc>
                <a:spcPct val="120000"/>
              </a:lnSpc>
              <a:spcBef>
                <a:spcPts val="200"/>
              </a:spcBef>
            </a:pPr>
            <a:r>
              <a:rPr lang="en-US" dirty="0" smtClean="0"/>
              <a:t>Impact of health systems interventions on maternal, new-born, infant and child health, including stillbirths</a:t>
            </a:r>
          </a:p>
          <a:p>
            <a:pPr lvl="1">
              <a:lnSpc>
                <a:spcPct val="120000"/>
              </a:lnSpc>
              <a:spcBef>
                <a:spcPts val="200"/>
              </a:spcBef>
            </a:pPr>
            <a:r>
              <a:rPr lang="en-US" dirty="0" smtClean="0"/>
              <a:t>Testing/validation of interventions, protocols</a:t>
            </a:r>
            <a:r>
              <a:rPr lang="en-US" dirty="0"/>
              <a:t> </a:t>
            </a:r>
            <a:r>
              <a:rPr lang="en-US" dirty="0" smtClean="0"/>
              <a:t>and indicators</a:t>
            </a:r>
          </a:p>
          <a:p>
            <a:pPr marL="342900" lvl="0" indent="-342900">
              <a:lnSpc>
                <a:spcPct val="120000"/>
              </a:lnSpc>
              <a:buFont typeface="+mj-lt"/>
              <a:buAutoNum type="arabicPeriod"/>
            </a:pPr>
            <a:r>
              <a:rPr lang="en-US" dirty="0" smtClean="0"/>
              <a:t>Adolescence—Healthy Transitions</a:t>
            </a:r>
          </a:p>
          <a:p>
            <a:pPr lvl="1">
              <a:lnSpc>
                <a:spcPct val="120000"/>
              </a:lnSpc>
              <a:spcBef>
                <a:spcPts val="200"/>
              </a:spcBef>
            </a:pPr>
            <a:r>
              <a:rPr lang="en-US" dirty="0" smtClean="0"/>
              <a:t>Marketing health and social services to local adolescents</a:t>
            </a:r>
            <a:endParaRPr lang="en-US" dirty="0"/>
          </a:p>
          <a:p>
            <a:pPr lvl="1">
              <a:lnSpc>
                <a:spcPct val="120000"/>
              </a:lnSpc>
              <a:spcBef>
                <a:spcPts val="200"/>
              </a:spcBef>
            </a:pPr>
            <a:r>
              <a:rPr lang="en-US" dirty="0" smtClean="0"/>
              <a:t>Ensuring access to health facilities for adolescents</a:t>
            </a:r>
          </a:p>
          <a:p>
            <a:pPr marL="342900" lvl="0" indent="-342900">
              <a:lnSpc>
                <a:spcPct val="120000"/>
              </a:lnSpc>
              <a:buFont typeface="+mj-lt"/>
              <a:buAutoNum type="arabicPeriod"/>
            </a:pPr>
            <a:r>
              <a:rPr lang="en-US" dirty="0" smtClean="0"/>
              <a:t>Adult Health &amp; Ageing</a:t>
            </a:r>
          </a:p>
          <a:p>
            <a:pPr marL="804863" lvl="1" indent="-342900">
              <a:lnSpc>
                <a:spcPct val="120000"/>
              </a:lnSpc>
              <a:spcBef>
                <a:spcPts val="200"/>
              </a:spcBef>
              <a:buFont typeface="Arial"/>
              <a:buChar char="•"/>
            </a:pPr>
            <a:r>
              <a:rPr lang="en-US" dirty="0" smtClean="0"/>
              <a:t>Increase focus on non-communicable diseases</a:t>
            </a:r>
          </a:p>
          <a:p>
            <a:pPr marL="804863" lvl="1" indent="-342900">
              <a:lnSpc>
                <a:spcPct val="120000"/>
              </a:lnSpc>
              <a:spcBef>
                <a:spcPts val="200"/>
              </a:spcBef>
              <a:buFont typeface="Arial"/>
              <a:buChar char="•"/>
            </a:pPr>
            <a:r>
              <a:rPr lang="en-US" dirty="0" smtClean="0"/>
              <a:t>Expand to include the wider network</a:t>
            </a:r>
          </a:p>
          <a:p>
            <a:pPr lvl="0">
              <a:lnSpc>
                <a:spcPct val="120000"/>
              </a:lnSpc>
            </a:pPr>
            <a:endParaRPr lang="en-US" dirty="0" smtClean="0"/>
          </a:p>
        </p:txBody>
      </p:sp>
      <p:sp>
        <p:nvSpPr>
          <p:cNvPr id="4" name="TextBox 3"/>
          <p:cNvSpPr txBox="1"/>
          <p:nvPr/>
        </p:nvSpPr>
        <p:spPr>
          <a:xfrm>
            <a:off x="685800" y="36284"/>
            <a:ext cx="6835942" cy="369332"/>
          </a:xfrm>
          <a:prstGeom prst="rect">
            <a:avLst/>
          </a:prstGeom>
          <a:noFill/>
        </p:spPr>
        <p:txBody>
          <a:bodyPr wrap="none" rtlCol="0">
            <a:spAutoFit/>
          </a:bodyPr>
          <a:lstStyle/>
          <a:p>
            <a:r>
              <a:rPr lang="en-US" b="1" i="1" dirty="0" smtClean="0"/>
              <a:t>Research Questions that Benefit from Longitudinal Analysis</a:t>
            </a:r>
            <a:endParaRPr lang="en-US" b="1" i="1" dirty="0"/>
          </a:p>
        </p:txBody>
      </p:sp>
    </p:spTree>
    <p:extLst>
      <p:ext uri="{BB962C8B-B14F-4D97-AF65-F5344CB8AC3E}">
        <p14:creationId xmlns:p14="http://schemas.microsoft.com/office/powerpoint/2010/main" xmlns="" val="129607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4</a:t>
            </a:r>
            <a:r>
              <a:rPr lang="en-US" dirty="0"/>
              <a:t>. </a:t>
            </a:r>
            <a:r>
              <a:rPr lang="en-GB" dirty="0"/>
              <a:t>Research </a:t>
            </a:r>
            <a:r>
              <a:rPr lang="en-GB" dirty="0" smtClean="0"/>
              <a:t>Key Policy, Practice and Demographic Questions</a:t>
            </a:r>
            <a:endParaRPr lang="en-GB" dirty="0"/>
          </a:p>
        </p:txBody>
      </p:sp>
      <p:sp>
        <p:nvSpPr>
          <p:cNvPr id="3" name="Content Placeholder 2"/>
          <p:cNvSpPr>
            <a:spLocks noGrp="1"/>
          </p:cNvSpPr>
          <p:nvPr>
            <p:ph idx="1"/>
          </p:nvPr>
        </p:nvSpPr>
        <p:spPr/>
        <p:txBody>
          <a:bodyPr/>
          <a:lstStyle/>
          <a:p>
            <a:pPr marL="342900" lvl="0" indent="-342900">
              <a:buFont typeface="+mj-lt"/>
              <a:buAutoNum type="arabicPeriod"/>
            </a:pPr>
            <a:r>
              <a:rPr lang="en-US" dirty="0" smtClean="0"/>
              <a:t>SDG baselines &amp; dynamics</a:t>
            </a:r>
          </a:p>
          <a:p>
            <a:pPr lvl="1">
              <a:spcBef>
                <a:spcPts val="200"/>
              </a:spcBef>
            </a:pPr>
            <a:r>
              <a:rPr lang="en-US" dirty="0" smtClean="0"/>
              <a:t>Map key SDGs to data </a:t>
            </a:r>
            <a:r>
              <a:rPr lang="en-US" dirty="0" err="1" smtClean="0"/>
              <a:t>centres</a:t>
            </a:r>
            <a:r>
              <a:rPr lang="en-US" dirty="0" smtClean="0"/>
              <a:t> collect (will collect with CHESS) </a:t>
            </a:r>
          </a:p>
          <a:p>
            <a:pPr lvl="1">
              <a:spcBef>
                <a:spcPts val="200"/>
              </a:spcBef>
            </a:pPr>
            <a:r>
              <a:rPr lang="en-US" dirty="0" smtClean="0"/>
              <a:t>Assess progress towards specific SDGs</a:t>
            </a:r>
          </a:p>
          <a:p>
            <a:pPr marL="342900" lvl="0" indent="-342900">
              <a:spcBef>
                <a:spcPts val="1400"/>
              </a:spcBef>
              <a:buFont typeface="+mj-lt"/>
              <a:buAutoNum type="arabicPeriod"/>
            </a:pPr>
            <a:r>
              <a:rPr lang="en-US" dirty="0" smtClean="0"/>
              <a:t>Product safety effectiveness, resistance, and quality</a:t>
            </a:r>
          </a:p>
          <a:p>
            <a:pPr lvl="1">
              <a:spcBef>
                <a:spcPts val="200"/>
              </a:spcBef>
            </a:pPr>
            <a:r>
              <a:rPr lang="en-US" dirty="0" smtClean="0"/>
              <a:t>Introducing “inter-operable” electronic health records systems </a:t>
            </a:r>
          </a:p>
          <a:p>
            <a:pPr lvl="1">
              <a:spcBef>
                <a:spcPts val="200"/>
              </a:spcBef>
            </a:pPr>
            <a:r>
              <a:rPr lang="en-US" dirty="0" smtClean="0"/>
              <a:t>Incorporating PV into CHESS</a:t>
            </a:r>
          </a:p>
          <a:p>
            <a:pPr lvl="1">
              <a:spcBef>
                <a:spcPts val="200"/>
              </a:spcBef>
            </a:pPr>
            <a:r>
              <a:rPr lang="en-US" dirty="0" smtClean="0"/>
              <a:t>Collaborating with EDCTP/AMRH</a:t>
            </a:r>
          </a:p>
          <a:p>
            <a:pPr marL="342900" lvl="0" indent="-342900">
              <a:spcBef>
                <a:spcPts val="1400"/>
              </a:spcBef>
              <a:buFont typeface="+mj-lt"/>
              <a:buAutoNum type="arabicPeriod"/>
            </a:pPr>
            <a:r>
              <a:rPr lang="en-US" dirty="0" smtClean="0"/>
              <a:t>Health Interventions Identification/Assessment</a:t>
            </a:r>
          </a:p>
          <a:p>
            <a:pPr lvl="1">
              <a:spcBef>
                <a:spcPts val="200"/>
              </a:spcBef>
            </a:pPr>
            <a:r>
              <a:rPr lang="en-US" dirty="0" smtClean="0"/>
              <a:t>Work with agencies focused on interventions</a:t>
            </a:r>
          </a:p>
          <a:p>
            <a:pPr lvl="1">
              <a:spcBef>
                <a:spcPts val="200"/>
              </a:spcBef>
            </a:pPr>
            <a:r>
              <a:rPr lang="en-US" dirty="0" smtClean="0"/>
              <a:t>Sharing the results with other geographies </a:t>
            </a:r>
          </a:p>
          <a:p>
            <a:pPr marL="342900" indent="-342900">
              <a:spcBef>
                <a:spcPts val="1400"/>
              </a:spcBef>
              <a:buFont typeface="+mj-lt"/>
              <a:buAutoNum type="arabicPeriod"/>
            </a:pPr>
            <a:r>
              <a:rPr lang="en-US" dirty="0" smtClean="0"/>
              <a:t>Migrant health tracking</a:t>
            </a:r>
          </a:p>
          <a:p>
            <a:pPr lvl="1">
              <a:spcBef>
                <a:spcPts val="200"/>
              </a:spcBef>
            </a:pPr>
            <a:r>
              <a:rPr lang="en-US" dirty="0" smtClean="0"/>
              <a:t>The role of education as a determinant of internal migration</a:t>
            </a:r>
          </a:p>
          <a:p>
            <a:pPr lvl="1">
              <a:spcBef>
                <a:spcPts val="200"/>
              </a:spcBef>
            </a:pPr>
            <a:r>
              <a:rPr lang="en-US" dirty="0" smtClean="0"/>
              <a:t>The impact of migration on cause of death</a:t>
            </a:r>
            <a:endParaRPr lang="en-US" dirty="0"/>
          </a:p>
          <a:p>
            <a:pPr lvl="1">
              <a:spcBef>
                <a:spcPts val="200"/>
              </a:spcBef>
            </a:pPr>
            <a:r>
              <a:rPr lang="en-US" dirty="0" smtClean="0"/>
              <a:t>The impact of migration on infectious disease morbidity</a:t>
            </a:r>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11</a:t>
            </a:fld>
            <a:endParaRPr lang="en-US" dirty="0">
              <a:solidFill>
                <a:srgbClr val="000000"/>
              </a:solidFill>
              <a:latin typeface="Arial"/>
              <a:ea typeface="ＭＳ Ｐゴシック"/>
            </a:endParaRPr>
          </a:p>
        </p:txBody>
      </p:sp>
      <p:sp>
        <p:nvSpPr>
          <p:cNvPr id="5" name="TextBox 4"/>
          <p:cNvSpPr txBox="1"/>
          <p:nvPr/>
        </p:nvSpPr>
        <p:spPr>
          <a:xfrm>
            <a:off x="685800" y="36284"/>
            <a:ext cx="6835942" cy="369332"/>
          </a:xfrm>
          <a:prstGeom prst="rect">
            <a:avLst/>
          </a:prstGeom>
          <a:noFill/>
        </p:spPr>
        <p:txBody>
          <a:bodyPr wrap="none" rtlCol="0">
            <a:spAutoFit/>
          </a:bodyPr>
          <a:lstStyle/>
          <a:p>
            <a:r>
              <a:rPr lang="en-US" b="1" i="1" dirty="0" smtClean="0"/>
              <a:t>Research Questions that Benefit from Longitudinal Analysis</a:t>
            </a:r>
            <a:endParaRPr lang="en-US" b="1" i="1" dirty="0"/>
          </a:p>
        </p:txBody>
      </p:sp>
    </p:spTree>
    <p:extLst>
      <p:ext uri="{BB962C8B-B14F-4D97-AF65-F5344CB8AC3E}">
        <p14:creationId xmlns:p14="http://schemas.microsoft.com/office/powerpoint/2010/main" xmlns="" val="232100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HDSS in Tracking Health-Related SDGs</a:t>
            </a:r>
            <a:endParaRPr lang="en-US" dirty="0"/>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12</a:t>
            </a:fld>
            <a:endParaRPr lang="en-US" dirty="0">
              <a:solidFill>
                <a:srgbClr val="000000"/>
              </a:solidFill>
              <a:latin typeface="Arial"/>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xmlns="" val="1447710697"/>
              </p:ext>
            </p:extLst>
          </p:nvPr>
        </p:nvGraphicFramePr>
        <p:xfrm>
          <a:off x="718068" y="1263843"/>
          <a:ext cx="7740131" cy="4919472"/>
        </p:xfrm>
        <a:graphic>
          <a:graphicData uri="http://schemas.openxmlformats.org/drawingml/2006/table">
            <a:tbl>
              <a:tblPr bandRow="1">
                <a:tableStyleId>{073A0DAA-6AF3-43AB-8588-CEC1D06C72B9}</a:tableStyleId>
              </a:tblPr>
              <a:tblGrid>
                <a:gridCol w="6982989"/>
                <a:gridCol w="757142"/>
              </a:tblGrid>
              <a:tr h="370840">
                <a:tc>
                  <a:txBody>
                    <a:bodyPr/>
                    <a:lstStyle/>
                    <a:p>
                      <a:pPr marL="0" marR="0" algn="ctr">
                        <a:lnSpc>
                          <a:spcPct val="115000"/>
                        </a:lnSpc>
                        <a:spcBef>
                          <a:spcPts val="0"/>
                        </a:spcBef>
                        <a:spcAft>
                          <a:spcPts val="0"/>
                        </a:spcAft>
                      </a:pPr>
                      <a:r>
                        <a:rPr lang="en-GB" sz="1600" b="1" dirty="0" smtClean="0">
                          <a:solidFill>
                            <a:srgbClr val="F2F2F2"/>
                          </a:solidFill>
                          <a:effectLst/>
                        </a:rPr>
                        <a:t>Health-Related</a:t>
                      </a:r>
                      <a:r>
                        <a:rPr lang="en-GB" sz="1600" b="1" baseline="0" dirty="0" smtClean="0">
                          <a:solidFill>
                            <a:srgbClr val="F2F2F2"/>
                          </a:solidFill>
                          <a:effectLst/>
                        </a:rPr>
                        <a:t> SDG (SDG 3)</a:t>
                      </a:r>
                      <a:endParaRPr lang="en-US" sz="1600" b="1" dirty="0">
                        <a:solidFill>
                          <a:srgbClr val="F2F2F2"/>
                        </a:solidFill>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US" sz="1600" b="1" dirty="0" smtClean="0">
                          <a:solidFill>
                            <a:srgbClr val="F2F2F2"/>
                          </a:solidFill>
                          <a:effectLst/>
                        </a:rPr>
                        <a:t>HDSS Value</a:t>
                      </a:r>
                      <a:endParaRPr lang="en-US" sz="1600" b="1" dirty="0">
                        <a:solidFill>
                          <a:srgbClr val="F2F2F2"/>
                        </a:solidFill>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r>
              <a:tr h="0">
                <a:tc>
                  <a:txBody>
                    <a:bodyPr/>
                    <a:lstStyle/>
                    <a:p>
                      <a:pPr marL="0" marR="0">
                        <a:spcBef>
                          <a:spcPts val="0"/>
                        </a:spcBef>
                        <a:spcAft>
                          <a:spcPts val="0"/>
                        </a:spcAft>
                      </a:pPr>
                      <a:r>
                        <a:rPr lang="en-US" sz="1600" b="1" dirty="0">
                          <a:effectLst/>
                        </a:rPr>
                        <a:t>3.1 </a:t>
                      </a:r>
                      <a:r>
                        <a:rPr lang="en-US" sz="1600" b="1" dirty="0" smtClean="0">
                          <a:effectLst/>
                        </a:rPr>
                        <a:t>Maternal mortality</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3.2 </a:t>
                      </a:r>
                      <a:r>
                        <a:rPr lang="en-US" sz="1600" b="1" dirty="0" smtClean="0">
                          <a:effectLst/>
                        </a:rPr>
                        <a:t>Infant/Neonatal</a:t>
                      </a:r>
                      <a:r>
                        <a:rPr lang="en-US" sz="1600" b="1" baseline="0" dirty="0" smtClean="0">
                          <a:effectLst/>
                        </a:rPr>
                        <a:t> mortality</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3.3 </a:t>
                      </a:r>
                      <a:r>
                        <a:rPr lang="en-US" sz="1600" b="1" dirty="0" smtClean="0">
                          <a:effectLst/>
                        </a:rPr>
                        <a:t>Infectious/communicable </a:t>
                      </a:r>
                      <a:r>
                        <a:rPr lang="en-US" sz="1600" b="1" dirty="0">
                          <a:effectLst/>
                        </a:rPr>
                        <a:t>diseases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3.4 </a:t>
                      </a:r>
                      <a:r>
                        <a:rPr lang="en-US" sz="1600" b="1" dirty="0" smtClean="0">
                          <a:effectLst/>
                        </a:rPr>
                        <a:t>Non-communicable diseases</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3.5 </a:t>
                      </a:r>
                      <a:r>
                        <a:rPr lang="en-US" sz="1600" b="1" dirty="0" smtClean="0">
                          <a:effectLst/>
                        </a:rPr>
                        <a:t>Substance abuse</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3.6 </a:t>
                      </a:r>
                      <a:r>
                        <a:rPr lang="en-US" sz="1600" b="1" dirty="0" smtClean="0">
                          <a:effectLst/>
                        </a:rPr>
                        <a:t>Road/traffic </a:t>
                      </a:r>
                      <a:r>
                        <a:rPr lang="en-US" sz="1600" b="1" dirty="0">
                          <a:effectLst/>
                        </a:rPr>
                        <a:t>accidents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3.7 </a:t>
                      </a:r>
                      <a:r>
                        <a:rPr lang="en-US" sz="1600" b="1" dirty="0" smtClean="0">
                          <a:effectLst/>
                        </a:rPr>
                        <a:t>Universal </a:t>
                      </a:r>
                      <a:r>
                        <a:rPr lang="en-US" sz="1600" b="1" dirty="0">
                          <a:effectLst/>
                        </a:rPr>
                        <a:t>access to sexual and reproductive health-care </a:t>
                      </a:r>
                      <a:r>
                        <a:rPr lang="en-US" sz="1600" b="1" dirty="0" smtClean="0">
                          <a:effectLst/>
                        </a:rPr>
                        <a:t>services</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3.8 Achieve universal health </a:t>
                      </a:r>
                      <a:r>
                        <a:rPr lang="en-US" sz="1600" b="1" dirty="0" smtClean="0">
                          <a:effectLst/>
                        </a:rPr>
                        <a:t>coverage</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3.9 </a:t>
                      </a:r>
                      <a:r>
                        <a:rPr lang="en-US" sz="1600" b="1" dirty="0" smtClean="0">
                          <a:effectLst/>
                        </a:rPr>
                        <a:t>Hazardous chemicals/air</a:t>
                      </a:r>
                      <a:r>
                        <a:rPr lang="en-US" sz="1600" b="1" dirty="0">
                          <a:effectLst/>
                        </a:rPr>
                        <a:t>, water and soil </a:t>
                      </a:r>
                      <a:r>
                        <a:rPr lang="en-US" sz="1600" b="1" dirty="0" smtClean="0">
                          <a:effectLst/>
                        </a:rPr>
                        <a:t>pollution</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a:t>
                      </a:r>
                      <a:r>
                        <a:rPr lang="en-US" sz="1600" b="1" dirty="0" smtClean="0">
                          <a:effectLst/>
                        </a:rPr>
                        <a:t>.a Tobacco Control</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3.b </a:t>
                      </a:r>
                      <a:r>
                        <a:rPr lang="en-US" sz="1600" b="1" dirty="0" smtClean="0">
                          <a:effectLst/>
                        </a:rPr>
                        <a:t>R&amp;D of </a:t>
                      </a:r>
                      <a:r>
                        <a:rPr lang="en-US" sz="1600" b="1" dirty="0">
                          <a:effectLst/>
                        </a:rPr>
                        <a:t>vaccines and </a:t>
                      </a:r>
                      <a:r>
                        <a:rPr lang="en-US" sz="1600" b="1" dirty="0" smtClean="0">
                          <a:effectLst/>
                        </a:rPr>
                        <a:t>medicines</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3.c </a:t>
                      </a:r>
                      <a:r>
                        <a:rPr lang="en-US" sz="1600" b="1" dirty="0" smtClean="0">
                          <a:effectLst/>
                        </a:rPr>
                        <a:t>Health </a:t>
                      </a:r>
                      <a:r>
                        <a:rPr lang="en-US" sz="1600" b="1" dirty="0">
                          <a:effectLst/>
                        </a:rPr>
                        <a:t>workforce in developing </a:t>
                      </a:r>
                      <a:r>
                        <a:rPr lang="en-US" sz="1600" b="1" dirty="0" smtClean="0">
                          <a:effectLst/>
                        </a:rPr>
                        <a:t>countries</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marL="0" marR="0">
                        <a:spcBef>
                          <a:spcPts val="0"/>
                        </a:spcBef>
                        <a:spcAft>
                          <a:spcPts val="0"/>
                        </a:spcAft>
                      </a:pPr>
                      <a:r>
                        <a:rPr lang="en-US" sz="1600" b="1" dirty="0">
                          <a:effectLst/>
                        </a:rPr>
                        <a:t>3.d </a:t>
                      </a:r>
                      <a:r>
                        <a:rPr lang="en-US" sz="1600" b="1" dirty="0" smtClean="0">
                          <a:effectLst/>
                        </a:rPr>
                        <a:t>Early warning</a:t>
                      </a:r>
                      <a:r>
                        <a:rPr lang="en-US" sz="1600" b="1" baseline="0" dirty="0" smtClean="0">
                          <a:effectLst/>
                        </a:rPr>
                        <a:t> </a:t>
                      </a:r>
                      <a:r>
                        <a:rPr lang="en-US" sz="1600" b="1" dirty="0" smtClean="0">
                          <a:effectLst/>
                        </a:rPr>
                        <a:t>and </a:t>
                      </a:r>
                      <a:r>
                        <a:rPr lang="en-US" sz="1600" b="1" dirty="0">
                          <a:effectLst/>
                        </a:rPr>
                        <a:t>management of national and global health risks</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rPr>
                        <a:t>+++</a:t>
                      </a:r>
                      <a:r>
                        <a:rPr lang="en-US" sz="1600" b="1" dirty="0">
                          <a:effectLst/>
                        </a:rPr>
                        <a:t> </a:t>
                      </a:r>
                      <a:endParaRPr lang="en-US" sz="1600" b="1" dirty="0">
                        <a:effectLst/>
                        <a:latin typeface="Cambria"/>
                        <a:ea typeface="ＭＳ 明朝"/>
                        <a:cs typeface="Times New Roman"/>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477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Role of HDSS in Many non</a:t>
            </a:r>
            <a:r>
              <a:rPr lang="en-US" smtClean="0"/>
              <a:t>-Health SDGs</a:t>
            </a:r>
            <a:endParaRPr lang="en-US" dirty="0"/>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13</a:t>
            </a:fld>
            <a:endParaRPr lang="en-US" dirty="0">
              <a:solidFill>
                <a:srgbClr val="000000"/>
              </a:solidFill>
              <a:latin typeface="Arial"/>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xmlns="" val="2996843687"/>
              </p:ext>
            </p:extLst>
          </p:nvPr>
        </p:nvGraphicFramePr>
        <p:xfrm>
          <a:off x="718068" y="1275298"/>
          <a:ext cx="7740131" cy="4949952"/>
        </p:xfrm>
        <a:graphic>
          <a:graphicData uri="http://schemas.openxmlformats.org/drawingml/2006/table">
            <a:tbl>
              <a:tblPr bandRow="1">
                <a:tableStyleId>{073A0DAA-6AF3-43AB-8588-CEC1D06C72B9}</a:tableStyleId>
              </a:tblPr>
              <a:tblGrid>
                <a:gridCol w="3060112"/>
                <a:gridCol w="803868"/>
                <a:gridCol w="3153755"/>
                <a:gridCol w="722396"/>
              </a:tblGrid>
              <a:tr h="324770">
                <a:tc>
                  <a:txBody>
                    <a:bodyPr/>
                    <a:lstStyle/>
                    <a:p>
                      <a:pPr marL="0" marR="0" algn="ctr">
                        <a:lnSpc>
                          <a:spcPct val="115000"/>
                        </a:lnSpc>
                        <a:spcBef>
                          <a:spcPts val="0"/>
                        </a:spcBef>
                        <a:spcAft>
                          <a:spcPts val="0"/>
                        </a:spcAft>
                      </a:pPr>
                      <a:r>
                        <a:rPr lang="en-GB" sz="1600" b="1" dirty="0" smtClean="0">
                          <a:solidFill>
                            <a:srgbClr val="F2F2F2"/>
                          </a:solidFill>
                          <a:effectLst/>
                          <a:latin typeface="Arial"/>
                          <a:cs typeface="Arial"/>
                        </a:rPr>
                        <a:t>SDGs</a:t>
                      </a:r>
                      <a:endParaRPr lang="en-US" sz="1600" b="1" dirty="0">
                        <a:solidFill>
                          <a:srgbClr val="F2F2F2"/>
                        </a:solidFill>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US" sz="1600" b="1" dirty="0" smtClean="0">
                          <a:solidFill>
                            <a:srgbClr val="F2F2F2"/>
                          </a:solidFill>
                          <a:effectLst/>
                          <a:latin typeface="Arial"/>
                          <a:cs typeface="Arial"/>
                        </a:rPr>
                        <a:t>HDSS Value</a:t>
                      </a:r>
                      <a:endParaRPr lang="en-US" sz="1600" b="1" dirty="0">
                        <a:solidFill>
                          <a:srgbClr val="F2F2F2"/>
                        </a:solidFill>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US" sz="1600" b="1" dirty="0" smtClean="0">
                          <a:solidFill>
                            <a:srgbClr val="F2F2F2"/>
                          </a:solidFill>
                          <a:effectLst/>
                          <a:latin typeface="Arial"/>
                          <a:ea typeface="ＭＳ 明朝"/>
                          <a:cs typeface="Arial"/>
                        </a:rPr>
                        <a:t>SDGs</a:t>
                      </a:r>
                      <a:endParaRPr lang="en-US" sz="1600" b="1" dirty="0">
                        <a:solidFill>
                          <a:srgbClr val="F2F2F2"/>
                        </a:solidFill>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US" sz="1600" b="1" dirty="0" smtClean="0">
                          <a:solidFill>
                            <a:srgbClr val="F2F2F2"/>
                          </a:solidFill>
                          <a:effectLst/>
                          <a:latin typeface="Arial"/>
                          <a:ea typeface="ＭＳ 明朝"/>
                          <a:cs typeface="Arial"/>
                        </a:rPr>
                        <a:t>HDSS Value</a:t>
                      </a:r>
                      <a:endParaRPr lang="en-US" sz="1600" b="1" dirty="0">
                        <a:solidFill>
                          <a:srgbClr val="F2F2F2"/>
                        </a:solidFill>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1. End </a:t>
                      </a:r>
                      <a:r>
                        <a:rPr lang="en-US" sz="1600" b="1" dirty="0">
                          <a:effectLst/>
                          <a:latin typeface="Arial"/>
                          <a:ea typeface="ＭＳ 明朝"/>
                          <a:cs typeface="Arial"/>
                        </a:rPr>
                        <a:t>poverty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10.</a:t>
                      </a:r>
                      <a:r>
                        <a:rPr lang="en-US" sz="1600" b="1" baseline="0" dirty="0" smtClean="0">
                          <a:effectLst/>
                          <a:latin typeface="Arial"/>
                          <a:ea typeface="ＭＳ 明朝"/>
                          <a:cs typeface="Arial"/>
                        </a:rPr>
                        <a:t> </a:t>
                      </a:r>
                      <a:r>
                        <a:rPr lang="en-US" sz="1600" b="1" dirty="0" smtClean="0">
                          <a:effectLst/>
                          <a:latin typeface="Arial"/>
                          <a:ea typeface="ＭＳ 明朝"/>
                          <a:cs typeface="Arial"/>
                        </a:rPr>
                        <a:t>Reduce </a:t>
                      </a:r>
                      <a:r>
                        <a:rPr lang="en-US" sz="1600" b="1" dirty="0">
                          <a:effectLst/>
                          <a:latin typeface="Arial"/>
                          <a:ea typeface="ＭＳ 明朝"/>
                          <a:cs typeface="Arial"/>
                        </a:rPr>
                        <a:t>inequality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2. Achieve </a:t>
                      </a:r>
                      <a:r>
                        <a:rPr lang="en-US" sz="1600" b="1" dirty="0">
                          <a:effectLst/>
                          <a:latin typeface="Arial"/>
                          <a:ea typeface="ＭＳ 明朝"/>
                          <a:cs typeface="Arial"/>
                        </a:rPr>
                        <a:t>food security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11.</a:t>
                      </a:r>
                      <a:r>
                        <a:rPr lang="en-US" sz="1600" b="1" baseline="0" dirty="0" smtClean="0">
                          <a:effectLst/>
                          <a:latin typeface="Arial"/>
                          <a:ea typeface="ＭＳ 明朝"/>
                          <a:cs typeface="Arial"/>
                        </a:rPr>
                        <a:t> </a:t>
                      </a:r>
                      <a:r>
                        <a:rPr lang="en-US" sz="1600" b="1" dirty="0" smtClean="0">
                          <a:effectLst/>
                          <a:latin typeface="Arial"/>
                          <a:ea typeface="ＭＳ 明朝"/>
                          <a:cs typeface="Arial"/>
                        </a:rPr>
                        <a:t>Make </a:t>
                      </a:r>
                      <a:r>
                        <a:rPr lang="en-US" sz="1600" b="1" dirty="0">
                          <a:effectLst/>
                          <a:latin typeface="Arial"/>
                          <a:ea typeface="ＭＳ 明朝"/>
                          <a:cs typeface="Arial"/>
                        </a:rPr>
                        <a:t>cities inclusive, safe and sustainable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cs typeface="Arial"/>
                        </a:rPr>
                        <a:t>++</a:t>
                      </a: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3. Ensure </a:t>
                      </a:r>
                      <a:r>
                        <a:rPr lang="en-US" sz="1600" b="1" dirty="0">
                          <a:effectLst/>
                          <a:latin typeface="Arial"/>
                          <a:ea typeface="ＭＳ 明朝"/>
                          <a:cs typeface="Arial"/>
                        </a:rPr>
                        <a:t>healthy lives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12. Ensure </a:t>
                      </a:r>
                      <a:r>
                        <a:rPr lang="en-US" sz="1600" b="1" dirty="0">
                          <a:effectLst/>
                          <a:latin typeface="Arial"/>
                          <a:ea typeface="ＭＳ 明朝"/>
                          <a:cs typeface="Arial"/>
                        </a:rPr>
                        <a:t>sustainable consumption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cs typeface="Arial"/>
                        </a:rPr>
                        <a:t>++</a:t>
                      </a: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4. Ensure </a:t>
                      </a:r>
                      <a:r>
                        <a:rPr lang="en-US" sz="1600" b="1" dirty="0">
                          <a:effectLst/>
                          <a:latin typeface="Arial"/>
                          <a:ea typeface="ＭＳ 明朝"/>
                          <a:cs typeface="Arial"/>
                        </a:rPr>
                        <a:t>equitable quality education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13. Combat </a:t>
                      </a:r>
                      <a:r>
                        <a:rPr lang="en-US" sz="1600" b="1" dirty="0">
                          <a:effectLst/>
                          <a:latin typeface="Arial"/>
                          <a:ea typeface="ＭＳ 明朝"/>
                          <a:cs typeface="Arial"/>
                        </a:rPr>
                        <a:t>climate change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5. Achieve </a:t>
                      </a:r>
                      <a:r>
                        <a:rPr lang="en-US" sz="1600" b="1" dirty="0">
                          <a:effectLst/>
                          <a:latin typeface="Arial"/>
                          <a:ea typeface="ＭＳ 明朝"/>
                          <a:cs typeface="Arial"/>
                        </a:rPr>
                        <a:t>gender equality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14. Sustainably </a:t>
                      </a:r>
                      <a:r>
                        <a:rPr lang="en-US" sz="1600" b="1" dirty="0">
                          <a:effectLst/>
                          <a:latin typeface="Arial"/>
                          <a:ea typeface="ＭＳ 明朝"/>
                          <a:cs typeface="Arial"/>
                        </a:rPr>
                        <a:t>use the oceans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6. Ensure </a:t>
                      </a:r>
                      <a:r>
                        <a:rPr lang="en-US" sz="1600" b="1" dirty="0">
                          <a:effectLst/>
                          <a:latin typeface="Arial"/>
                          <a:ea typeface="ＭＳ 明朝"/>
                          <a:cs typeface="Arial"/>
                        </a:rPr>
                        <a:t>sustainable management of water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15. Protect </a:t>
                      </a:r>
                      <a:r>
                        <a:rPr lang="en-US" sz="1600" b="1" dirty="0">
                          <a:effectLst/>
                          <a:latin typeface="Arial"/>
                          <a:ea typeface="ＭＳ 明朝"/>
                          <a:cs typeface="Arial"/>
                        </a:rPr>
                        <a:t>ecosystems,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cs typeface="Arial"/>
                        </a:rPr>
                        <a:t>+</a:t>
                      </a: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7. Ensure </a:t>
                      </a:r>
                      <a:r>
                        <a:rPr lang="en-US" sz="1600" b="1" dirty="0">
                          <a:effectLst/>
                          <a:latin typeface="Arial"/>
                          <a:ea typeface="ＭＳ 明朝"/>
                          <a:cs typeface="Arial"/>
                        </a:rPr>
                        <a:t>access to energy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ea typeface="ＭＳ 明朝"/>
                          <a:cs typeface="Arial"/>
                        </a:rPr>
                        <a:t>+</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16.</a:t>
                      </a:r>
                      <a:r>
                        <a:rPr lang="en-US" sz="1600" b="1" baseline="0" dirty="0" smtClean="0">
                          <a:effectLst/>
                          <a:latin typeface="Arial"/>
                          <a:ea typeface="ＭＳ 明朝"/>
                          <a:cs typeface="Arial"/>
                        </a:rPr>
                        <a:t> </a:t>
                      </a:r>
                      <a:r>
                        <a:rPr lang="en-US" sz="1600" b="1" dirty="0" smtClean="0">
                          <a:effectLst/>
                          <a:latin typeface="Arial"/>
                          <a:ea typeface="ＭＳ 明朝"/>
                          <a:cs typeface="Arial"/>
                        </a:rPr>
                        <a:t>Promote </a:t>
                      </a:r>
                      <a:r>
                        <a:rPr lang="en-US" sz="1600" b="1" dirty="0">
                          <a:effectLst/>
                          <a:latin typeface="Arial"/>
                          <a:ea typeface="ＭＳ 明朝"/>
                          <a:cs typeface="Arial"/>
                        </a:rPr>
                        <a:t>inclusive societies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effectLst/>
                          <a:latin typeface="Arial"/>
                          <a:cs typeface="Arial"/>
                        </a:rPr>
                        <a:t>+</a:t>
                      </a: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8. Promote </a:t>
                      </a:r>
                      <a:r>
                        <a:rPr lang="en-US" sz="1600" b="1" dirty="0">
                          <a:effectLst/>
                          <a:latin typeface="Arial"/>
                          <a:ea typeface="ＭＳ 明朝"/>
                          <a:cs typeface="Arial"/>
                        </a:rPr>
                        <a:t>sustainable economic growth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a:cs typeface="Arial"/>
                        </a:rPr>
                        <a:t> </a:t>
                      </a: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spcBef>
                          <a:spcPts val="0"/>
                        </a:spcBef>
                        <a:spcAft>
                          <a:spcPts val="0"/>
                        </a:spcAft>
                      </a:pPr>
                      <a:r>
                        <a:rPr lang="en-US" sz="1600" b="1" dirty="0" smtClean="0">
                          <a:effectLst/>
                          <a:latin typeface="Arial"/>
                          <a:ea typeface="ＭＳ 明朝"/>
                          <a:cs typeface="Arial"/>
                        </a:rPr>
                        <a:t>17. Revitalize partnerships </a:t>
                      </a:r>
                      <a:r>
                        <a:rPr lang="en-US" sz="1600" b="1" dirty="0">
                          <a:effectLst/>
                          <a:latin typeface="Arial"/>
                          <a:ea typeface="ＭＳ 明朝"/>
                          <a:cs typeface="Arial"/>
                        </a:rPr>
                        <a:t>for sustainable development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7680">
                <a:tc>
                  <a:txBody>
                    <a:bodyPr/>
                    <a:lstStyle/>
                    <a:p>
                      <a:pPr marL="236538" marR="0" indent="-236538">
                        <a:spcBef>
                          <a:spcPts val="0"/>
                        </a:spcBef>
                        <a:spcAft>
                          <a:spcPts val="0"/>
                        </a:spcAft>
                      </a:pPr>
                      <a:r>
                        <a:rPr lang="en-US" sz="1600" b="1" dirty="0" smtClean="0">
                          <a:effectLst/>
                          <a:latin typeface="Arial"/>
                          <a:ea typeface="ＭＳ 明朝"/>
                          <a:cs typeface="Arial"/>
                        </a:rPr>
                        <a:t>9. Build </a:t>
                      </a:r>
                      <a:r>
                        <a:rPr lang="en-US" sz="1600" b="1" dirty="0">
                          <a:effectLst/>
                          <a:latin typeface="Arial"/>
                          <a:ea typeface="ＭＳ 明朝"/>
                          <a:cs typeface="Arial"/>
                        </a:rPr>
                        <a:t>resilient infrastructure</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4488" marR="0" indent="-344488" algn="ctr">
                        <a:spcBef>
                          <a:spcPts val="0"/>
                        </a:spcBef>
                        <a:spcAft>
                          <a:spcPts val="0"/>
                        </a:spcAft>
                      </a:pP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endParaRPr lang="en-US" sz="1600" b="1"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0941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Assess Scientific- and Policy-Relevant Determinants &amp; Context of Outcomes - </a:t>
            </a:r>
            <a:r>
              <a:rPr lang="en-US" dirty="0" smtClean="0"/>
              <a:t>I</a:t>
            </a:r>
            <a:endParaRPr lang="en-US" dirty="0"/>
          </a:p>
        </p:txBody>
      </p:sp>
      <p:sp>
        <p:nvSpPr>
          <p:cNvPr id="3" name="Content Placeholder 2"/>
          <p:cNvSpPr>
            <a:spLocks noGrp="1"/>
          </p:cNvSpPr>
          <p:nvPr>
            <p:ph idx="1"/>
          </p:nvPr>
        </p:nvSpPr>
        <p:spPr>
          <a:xfrm>
            <a:off x="685800" y="1386590"/>
            <a:ext cx="7772400" cy="4724400"/>
          </a:xfrm>
        </p:spPr>
        <p:txBody>
          <a:bodyPr>
            <a:noAutofit/>
          </a:bodyPr>
          <a:lstStyle/>
          <a:p>
            <a:pPr marL="342900" lvl="0" indent="-342900">
              <a:buFont typeface="+mj-lt"/>
              <a:buAutoNum type="arabicPeriod"/>
            </a:pPr>
            <a:r>
              <a:rPr lang="en-US" sz="1600" dirty="0" smtClean="0"/>
              <a:t>Environment, Climate and Indoor Air Pollution</a:t>
            </a:r>
          </a:p>
          <a:p>
            <a:pPr lvl="1"/>
            <a:r>
              <a:rPr lang="en-US" sz="1600" dirty="0" smtClean="0"/>
              <a:t>Estimating the actual impact on health of particular weather events;</a:t>
            </a:r>
          </a:p>
          <a:p>
            <a:pPr lvl="1"/>
            <a:r>
              <a:rPr lang="en-US" sz="1600" dirty="0" smtClean="0"/>
              <a:t>Contributing to context-specific and appropriate adaptation strategies and policies.</a:t>
            </a:r>
          </a:p>
          <a:p>
            <a:pPr marL="342900" lvl="0" indent="-342900">
              <a:buFont typeface="+mj-lt"/>
              <a:buAutoNum type="arabicPeriod"/>
            </a:pPr>
            <a:r>
              <a:rPr lang="en-US" sz="1600" dirty="0" smtClean="0"/>
              <a:t>Health Equity and Poverty</a:t>
            </a:r>
          </a:p>
          <a:p>
            <a:pPr lvl="1"/>
            <a:r>
              <a:rPr lang="en-US" sz="1600" dirty="0" smtClean="0"/>
              <a:t>INTREC (INDEPTH Training and Research </a:t>
            </a:r>
            <a:r>
              <a:rPr lang="en-US" sz="1600" dirty="0" err="1" smtClean="0"/>
              <a:t>Centres</a:t>
            </a:r>
            <a:r>
              <a:rPr lang="en-US" sz="1600" dirty="0" smtClean="0"/>
              <a:t> of Excellence) was established with this concern in mind</a:t>
            </a:r>
            <a:endParaRPr lang="en-US" sz="1600" dirty="0"/>
          </a:p>
          <a:p>
            <a:pPr lvl="1"/>
            <a:r>
              <a:rPr lang="en-US" sz="1600" dirty="0" smtClean="0"/>
              <a:t>Expand to provide essential info on impact of poverty on health equity</a:t>
            </a:r>
          </a:p>
          <a:p>
            <a:pPr marL="342900" lvl="0" indent="-342900">
              <a:buFont typeface="+mj-lt"/>
              <a:buAutoNum type="arabicPeriod"/>
            </a:pPr>
            <a:r>
              <a:rPr lang="en-US" sz="1600" dirty="0" smtClean="0"/>
              <a:t>Vaccines</a:t>
            </a:r>
          </a:p>
          <a:p>
            <a:pPr lvl="1"/>
            <a:r>
              <a:rPr lang="en-US" sz="1600" dirty="0" smtClean="0"/>
              <a:t>INDEPTH HDSS </a:t>
            </a:r>
            <a:r>
              <a:rPr lang="en-US" sz="1600" dirty="0" err="1" smtClean="0"/>
              <a:t>Centres</a:t>
            </a:r>
            <a:r>
              <a:rPr lang="en-US" sz="1600" dirty="0" smtClean="0"/>
              <a:t> are in unique position to examine the effects of vaccines because of longitudinal tracking as well as our experience in </a:t>
            </a:r>
            <a:r>
              <a:rPr lang="en-US" sz="1600" dirty="0" err="1" smtClean="0"/>
              <a:t>Phamaco-Vigilence</a:t>
            </a:r>
            <a:r>
              <a:rPr lang="en-US" sz="1600" dirty="0" smtClean="0"/>
              <a:t> (PV)</a:t>
            </a:r>
          </a:p>
          <a:p>
            <a:pPr marL="342900" lvl="0" indent="-342900">
              <a:buFont typeface="+mj-lt"/>
              <a:buAutoNum type="arabicPeriod"/>
            </a:pPr>
            <a:r>
              <a:rPr lang="en-US" sz="1600" dirty="0" smtClean="0"/>
              <a:t> Genetic Factors in Health</a:t>
            </a:r>
          </a:p>
          <a:p>
            <a:pPr lvl="1"/>
            <a:r>
              <a:rPr lang="en-US" sz="1600" dirty="0" smtClean="0"/>
              <a:t>The AWI-GEN Collaborative Centre with Wits University</a:t>
            </a:r>
          </a:p>
          <a:p>
            <a:pPr lvl="0"/>
            <a:endParaRPr lang="en-US" b="1" dirty="0" smtClean="0">
              <a:solidFill>
                <a:schemeClr val="tx1"/>
              </a:solidFill>
              <a:effectLst/>
              <a:latin typeface="+mn-lt"/>
              <a:ea typeface="+mn-ea"/>
              <a:cs typeface="+mn-cs"/>
            </a:endParaRPr>
          </a:p>
        </p:txBody>
      </p:sp>
      <p:sp>
        <p:nvSpPr>
          <p:cNvPr id="4" name="TextBox 3"/>
          <p:cNvSpPr txBox="1"/>
          <p:nvPr/>
        </p:nvSpPr>
        <p:spPr>
          <a:xfrm>
            <a:off x="685800" y="36284"/>
            <a:ext cx="6835942" cy="369332"/>
          </a:xfrm>
          <a:prstGeom prst="rect">
            <a:avLst/>
          </a:prstGeom>
          <a:noFill/>
        </p:spPr>
        <p:txBody>
          <a:bodyPr wrap="none" rtlCol="0">
            <a:spAutoFit/>
          </a:bodyPr>
          <a:lstStyle/>
          <a:p>
            <a:r>
              <a:rPr lang="en-US" b="1" i="1" dirty="0" smtClean="0"/>
              <a:t>Research Questions that Benefit from Longitudinal Analysis</a:t>
            </a:r>
            <a:endParaRPr lang="en-US" b="1" i="1" dirty="0"/>
          </a:p>
        </p:txBody>
      </p:sp>
    </p:spTree>
    <p:extLst>
      <p:ext uri="{BB962C8B-B14F-4D97-AF65-F5344CB8AC3E}">
        <p14:creationId xmlns:p14="http://schemas.microsoft.com/office/powerpoint/2010/main" xmlns="" val="217438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a:t>
            </a:r>
            <a:r>
              <a:rPr lang="en-US" dirty="0"/>
              <a:t>Assess </a:t>
            </a:r>
            <a:r>
              <a:rPr lang="en-US" dirty="0" smtClean="0"/>
              <a:t>Scientific- and Policy-Relevant Determinants &amp; Context of Outcomes - II</a:t>
            </a:r>
            <a:endParaRPr lang="en-US" dirty="0"/>
          </a:p>
        </p:txBody>
      </p:sp>
      <p:sp>
        <p:nvSpPr>
          <p:cNvPr id="3" name="Content Placeholder 2"/>
          <p:cNvSpPr>
            <a:spLocks noGrp="1"/>
          </p:cNvSpPr>
          <p:nvPr>
            <p:ph idx="1"/>
          </p:nvPr>
        </p:nvSpPr>
        <p:spPr/>
        <p:txBody>
          <a:bodyPr/>
          <a:lstStyle/>
          <a:p>
            <a:pPr marL="342900" lvl="0" indent="-342900">
              <a:buFont typeface="+mj-lt"/>
              <a:buAutoNum type="arabicPeriod" startAt="5"/>
            </a:pPr>
            <a:r>
              <a:rPr lang="en-US" sz="1600" dirty="0" smtClean="0"/>
              <a:t>Sex differentials/gender</a:t>
            </a:r>
          </a:p>
          <a:p>
            <a:pPr lvl="1"/>
            <a:r>
              <a:rPr lang="en-US" sz="1600" dirty="0" smtClean="0"/>
              <a:t>In all publications – and in tracking all INDEPTH’s own work – the Network and member scientists will look to provide information disaggregated by sex.</a:t>
            </a:r>
          </a:p>
          <a:p>
            <a:pPr lvl="1"/>
            <a:r>
              <a:rPr lang="en-US" sz="1600" dirty="0" smtClean="0"/>
              <a:t>In addition, it is setting up a Working Group devoted specifically for monitoring and assessing the impact of gender on interventions and outcomes – as well as steps to empower women and girls.</a:t>
            </a:r>
          </a:p>
          <a:p>
            <a:pPr marL="342900" lvl="0" indent="-342900">
              <a:buFont typeface="+mj-lt"/>
              <a:buAutoNum type="arabicPeriod" startAt="5"/>
            </a:pPr>
            <a:r>
              <a:rPr lang="en-US" sz="1600" dirty="0" smtClean="0"/>
              <a:t>Education-based Analysis and Interventions</a:t>
            </a:r>
          </a:p>
          <a:p>
            <a:pPr lvl="1"/>
            <a:r>
              <a:rPr lang="en-US" sz="1600" dirty="0" smtClean="0"/>
              <a:t>Impact of food security &amp; gender in education and outcomes.</a:t>
            </a:r>
          </a:p>
          <a:p>
            <a:pPr marL="342900" lvl="0" indent="-342900">
              <a:buFont typeface="+mj-lt"/>
              <a:buAutoNum type="arabicPeriod" startAt="5"/>
            </a:pPr>
            <a:r>
              <a:rPr lang="en-US" sz="1600" dirty="0" smtClean="0"/>
              <a:t>Health system assessments</a:t>
            </a:r>
          </a:p>
          <a:p>
            <a:pPr lvl="1"/>
            <a:r>
              <a:rPr lang="en-US" sz="1600" dirty="0" smtClean="0"/>
              <a:t>With CHESS, it will be possible to track new information items, as well as determine the extent to which health system resources are aligned with the local burden of disease. </a:t>
            </a:r>
          </a:p>
          <a:p>
            <a:pPr lvl="1"/>
            <a:r>
              <a:rPr lang="en-US" sz="1600" dirty="0" smtClean="0"/>
              <a:t>The Secretariat will work with </a:t>
            </a:r>
            <a:r>
              <a:rPr lang="en-US" sz="1600" dirty="0" err="1" smtClean="0"/>
              <a:t>Centres</a:t>
            </a:r>
            <a:r>
              <a:rPr lang="en-US" sz="1600" dirty="0" smtClean="0"/>
              <a:t> to develop a methodology for linking with the local health system</a:t>
            </a:r>
            <a:r>
              <a:rPr lang="en-US" sz="1600" strike="sngStrike" dirty="0" smtClean="0">
                <a:solidFill>
                  <a:srgbClr val="FF0000"/>
                </a:solidFill>
              </a:rPr>
              <a:t>, </a:t>
            </a:r>
            <a:endParaRPr lang="en-US" strike="sngStrike" dirty="0">
              <a:solidFill>
                <a:srgbClr val="FF0000"/>
              </a:solidFill>
            </a:endParaRPr>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15</a:t>
            </a:fld>
            <a:endParaRPr lang="en-US" dirty="0">
              <a:solidFill>
                <a:srgbClr val="000000"/>
              </a:solidFill>
              <a:latin typeface="Arial"/>
              <a:ea typeface="ＭＳ Ｐゴシック"/>
            </a:endParaRPr>
          </a:p>
        </p:txBody>
      </p:sp>
      <p:sp>
        <p:nvSpPr>
          <p:cNvPr id="5" name="TextBox 4"/>
          <p:cNvSpPr txBox="1"/>
          <p:nvPr/>
        </p:nvSpPr>
        <p:spPr>
          <a:xfrm>
            <a:off x="685800" y="36284"/>
            <a:ext cx="6835942" cy="369332"/>
          </a:xfrm>
          <a:prstGeom prst="rect">
            <a:avLst/>
          </a:prstGeom>
          <a:noFill/>
        </p:spPr>
        <p:txBody>
          <a:bodyPr wrap="none" rtlCol="0">
            <a:spAutoFit/>
          </a:bodyPr>
          <a:lstStyle/>
          <a:p>
            <a:r>
              <a:rPr lang="en-US" b="1" i="1" dirty="0" smtClean="0"/>
              <a:t>Research Questions that Benefit from Longitudinal Analysis</a:t>
            </a:r>
            <a:endParaRPr lang="en-US" b="1" i="1" dirty="0"/>
          </a:p>
        </p:txBody>
      </p:sp>
    </p:spTree>
    <p:extLst>
      <p:ext uri="{BB962C8B-B14F-4D97-AF65-F5344CB8AC3E}">
        <p14:creationId xmlns:p14="http://schemas.microsoft.com/office/powerpoint/2010/main" xmlns="" val="20165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Policy Engagement and Communication</a:t>
            </a:r>
            <a:endParaRPr lang="en-US" dirty="0"/>
          </a:p>
        </p:txBody>
      </p:sp>
      <p:sp>
        <p:nvSpPr>
          <p:cNvPr id="3" name="Content Placeholder 2"/>
          <p:cNvSpPr>
            <a:spLocks noGrp="1"/>
          </p:cNvSpPr>
          <p:nvPr>
            <p:ph idx="1"/>
          </p:nvPr>
        </p:nvSpPr>
        <p:spPr/>
        <p:txBody>
          <a:bodyPr>
            <a:normAutofit/>
          </a:bodyPr>
          <a:lstStyle/>
          <a:p>
            <a:pPr lvl="0"/>
            <a:r>
              <a:rPr lang="en-US" dirty="0" smtClean="0"/>
              <a:t>INDEPTH will tailor, package and direct research outputs for different stakeholders to stimulate public appreciation of findings </a:t>
            </a:r>
          </a:p>
          <a:p>
            <a:pPr lvl="1"/>
            <a:r>
              <a:rPr lang="en-US" dirty="0" smtClean="0"/>
              <a:t>Reduce the critical gap between research findings and action. </a:t>
            </a:r>
          </a:p>
          <a:p>
            <a:endParaRPr lang="en-US" dirty="0" smtClean="0"/>
          </a:p>
          <a:p>
            <a:r>
              <a:rPr lang="en-US" dirty="0" smtClean="0"/>
              <a:t>It will strengthen </a:t>
            </a:r>
            <a:r>
              <a:rPr lang="en-US" dirty="0"/>
              <a:t>the ability to engage with stakeholders in an impactful way.</a:t>
            </a:r>
          </a:p>
          <a:p>
            <a:pPr lvl="1"/>
            <a:r>
              <a:rPr lang="en-US" dirty="0"/>
              <a:t>Seeking </a:t>
            </a:r>
            <a:r>
              <a:rPr lang="en-US" dirty="0" smtClean="0"/>
              <a:t>an ongoing, iterative, dialogue </a:t>
            </a:r>
            <a:r>
              <a:rPr lang="en-US" dirty="0"/>
              <a:t>with policy makers.</a:t>
            </a:r>
          </a:p>
          <a:p>
            <a:pPr lvl="1"/>
            <a:r>
              <a:rPr lang="en-US" dirty="0" smtClean="0"/>
              <a:t>Work </a:t>
            </a:r>
            <a:r>
              <a:rPr lang="en-US" dirty="0"/>
              <a:t>closely and helping to strengthen </a:t>
            </a:r>
            <a:r>
              <a:rPr lang="en-US" dirty="0" smtClean="0"/>
              <a:t>role </a:t>
            </a:r>
            <a:r>
              <a:rPr lang="en-US" dirty="0"/>
              <a:t>and capacity of HDSS </a:t>
            </a:r>
            <a:r>
              <a:rPr lang="en-US" dirty="0" err="1"/>
              <a:t>C</a:t>
            </a:r>
            <a:r>
              <a:rPr lang="en-US" dirty="0" err="1" smtClean="0"/>
              <a:t>entres</a:t>
            </a:r>
            <a:r>
              <a:rPr lang="en-US" dirty="0" smtClean="0"/>
              <a:t> </a:t>
            </a:r>
            <a:r>
              <a:rPr lang="en-US" dirty="0"/>
              <a:t>– both at the national level or within the districts where they operate.</a:t>
            </a:r>
          </a:p>
          <a:p>
            <a:pPr lvl="0"/>
            <a:endParaRPr lang="en-US" dirty="0" smtClean="0"/>
          </a:p>
          <a:p>
            <a:pPr lvl="0"/>
            <a:r>
              <a:rPr lang="en-US" dirty="0" smtClean="0"/>
              <a:t>It will seek to leverage engagement with </a:t>
            </a:r>
            <a:r>
              <a:rPr lang="en-US" dirty="0"/>
              <a:t>policy makers to attract more funding for </a:t>
            </a:r>
            <a:r>
              <a:rPr lang="en-US" dirty="0" smtClean="0"/>
              <a:t>research-into-practice </a:t>
            </a:r>
            <a:r>
              <a:rPr lang="en-US" dirty="0"/>
              <a:t>activities.</a:t>
            </a:r>
          </a:p>
          <a:p>
            <a:pPr lvl="0"/>
            <a:endParaRPr lang="en-US" dirty="0" smtClean="0"/>
          </a:p>
        </p:txBody>
      </p:sp>
    </p:spTree>
    <p:extLst>
      <p:ext uri="{BB962C8B-B14F-4D97-AF65-F5344CB8AC3E}">
        <p14:creationId xmlns:p14="http://schemas.microsoft.com/office/powerpoint/2010/main" xmlns="" val="1386634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Policy </a:t>
            </a:r>
            <a:r>
              <a:rPr lang="en-US" dirty="0" smtClean="0"/>
              <a:t>Engagement: Key Tactics</a:t>
            </a:r>
            <a:endParaRPr lang="en-US" dirty="0"/>
          </a:p>
        </p:txBody>
      </p:sp>
      <p:sp>
        <p:nvSpPr>
          <p:cNvPr id="3" name="Content Placeholder 2"/>
          <p:cNvSpPr>
            <a:spLocks noGrp="1"/>
          </p:cNvSpPr>
          <p:nvPr>
            <p:ph idx="1"/>
          </p:nvPr>
        </p:nvSpPr>
        <p:spPr/>
        <p:txBody>
          <a:bodyPr>
            <a:normAutofit/>
          </a:bodyPr>
          <a:lstStyle/>
          <a:p>
            <a:pPr marL="347663" indent="-347663">
              <a:buFont typeface="+mj-lt"/>
              <a:buAutoNum type="arabicPeriod"/>
            </a:pPr>
            <a:r>
              <a:rPr lang="en-US" dirty="0" smtClean="0"/>
              <a:t>Create a suite of branded products for all INDEPTH outputs.</a:t>
            </a:r>
          </a:p>
          <a:p>
            <a:pPr marL="347663" indent="-347663">
              <a:buFont typeface="+mj-lt"/>
              <a:buAutoNum type="arabicPeriod"/>
            </a:pPr>
            <a:r>
              <a:rPr lang="en-US" dirty="0" smtClean="0"/>
              <a:t>Leverage forums, meetings and briefings with key stakeholders, </a:t>
            </a:r>
          </a:p>
          <a:p>
            <a:pPr marL="347663" indent="-347663">
              <a:buFont typeface="+mj-lt"/>
              <a:buAutoNum type="arabicPeriod"/>
            </a:pPr>
            <a:r>
              <a:rPr lang="en-US" dirty="0" smtClean="0"/>
              <a:t>Increase participation in health policy events to build networks and engage in dialogue that INDEPTH research informs</a:t>
            </a:r>
          </a:p>
          <a:p>
            <a:pPr marL="347663" indent="-347663">
              <a:buFont typeface="+mj-lt"/>
              <a:buAutoNum type="arabicPeriod"/>
            </a:pPr>
            <a:r>
              <a:rPr lang="en-US" dirty="0" smtClean="0"/>
              <a:t>Strengthen and collaborate with national and regional entities focused on population, health and development.</a:t>
            </a:r>
          </a:p>
          <a:p>
            <a:pPr marL="347663" indent="-347663">
              <a:buFont typeface="+mj-lt"/>
              <a:buAutoNum type="arabicPeriod"/>
            </a:pPr>
            <a:r>
              <a:rPr lang="en-US" dirty="0" smtClean="0"/>
              <a:t>Use data </a:t>
            </a:r>
            <a:r>
              <a:rPr lang="en-US" dirty="0" err="1" smtClean="0"/>
              <a:t>visualisation</a:t>
            </a:r>
            <a:r>
              <a:rPr lang="en-US" dirty="0" smtClean="0"/>
              <a:t> tools to create health related </a:t>
            </a:r>
            <a:r>
              <a:rPr lang="en-US" dirty="0" err="1" smtClean="0"/>
              <a:t>infographics</a:t>
            </a:r>
            <a:r>
              <a:rPr lang="en-US" dirty="0" smtClean="0"/>
              <a:t> and interactive maps highlighting data emerging from HDSS </a:t>
            </a:r>
            <a:r>
              <a:rPr lang="en-US" dirty="0" err="1" smtClean="0"/>
              <a:t>centres</a:t>
            </a:r>
            <a:r>
              <a:rPr lang="en-US" dirty="0" smtClean="0"/>
              <a:t>.</a:t>
            </a:r>
          </a:p>
          <a:p>
            <a:pPr marL="347663" indent="-347663">
              <a:buFont typeface="+mj-lt"/>
              <a:buAutoNum type="arabicPeriod"/>
            </a:pPr>
            <a:r>
              <a:rPr lang="en-US" dirty="0" smtClean="0"/>
              <a:t>Invite policy makers to actively participate in the biannual INDEPTH Scientific Conference </a:t>
            </a:r>
          </a:p>
          <a:p>
            <a:pPr marL="347663" indent="-347663">
              <a:buFont typeface="+mj-lt"/>
              <a:buAutoNum type="arabicPeriod"/>
            </a:pPr>
            <a:r>
              <a:rPr lang="en-US" dirty="0" smtClean="0"/>
              <a:t>Increase the Network’s media footprint </a:t>
            </a:r>
          </a:p>
        </p:txBody>
      </p:sp>
    </p:spTree>
    <p:extLst>
      <p:ext uri="{BB962C8B-B14F-4D97-AF65-F5344CB8AC3E}">
        <p14:creationId xmlns:p14="http://schemas.microsoft.com/office/powerpoint/2010/main" xmlns="" val="262876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Capacity Strengthening and Career Development </a:t>
            </a:r>
            <a:endParaRPr lang="en-US" dirty="0"/>
          </a:p>
        </p:txBody>
      </p:sp>
      <p:sp>
        <p:nvSpPr>
          <p:cNvPr id="3" name="Content Placeholder 2"/>
          <p:cNvSpPr>
            <a:spLocks noGrp="1"/>
          </p:cNvSpPr>
          <p:nvPr>
            <p:ph idx="1"/>
          </p:nvPr>
        </p:nvSpPr>
        <p:spPr>
          <a:xfrm>
            <a:off x="685800" y="1339450"/>
            <a:ext cx="7772400" cy="4978028"/>
          </a:xfrm>
        </p:spPr>
        <p:txBody>
          <a:bodyPr>
            <a:normAutofit/>
          </a:bodyPr>
          <a:lstStyle/>
          <a:p>
            <a:pPr marL="342900" lvl="0" indent="-342900">
              <a:buFont typeface="+mj-lt"/>
              <a:buAutoNum type="arabicPeriod"/>
            </a:pPr>
            <a:r>
              <a:rPr lang="en-US" dirty="0" smtClean="0"/>
              <a:t>Encourage all member </a:t>
            </a:r>
            <a:r>
              <a:rPr lang="en-US" dirty="0" err="1" smtClean="0"/>
              <a:t>centres</a:t>
            </a:r>
            <a:r>
              <a:rPr lang="en-US" dirty="0" smtClean="0"/>
              <a:t> to move from the traditional paper to electronic data capture -- and ensure the adoption of </a:t>
            </a:r>
            <a:r>
              <a:rPr lang="en-US" dirty="0" err="1" smtClean="0"/>
              <a:t>openHDS</a:t>
            </a:r>
            <a:r>
              <a:rPr lang="en-US" dirty="0" smtClean="0"/>
              <a:t>.</a:t>
            </a:r>
          </a:p>
          <a:p>
            <a:pPr marL="342900" lvl="0" indent="-342900">
              <a:buFont typeface="+mj-lt"/>
              <a:buAutoNum type="arabicPeriod"/>
            </a:pPr>
            <a:r>
              <a:rPr lang="en-US" dirty="0" smtClean="0"/>
              <a:t>Ensure on-going support for the implementation of CHESS </a:t>
            </a:r>
          </a:p>
          <a:p>
            <a:pPr marL="342900" lvl="0" indent="-342900">
              <a:buFont typeface="+mj-lt"/>
              <a:buAutoNum type="arabicPeriod"/>
            </a:pPr>
            <a:r>
              <a:rPr lang="en-US" dirty="0" smtClean="0"/>
              <a:t>Help </a:t>
            </a:r>
            <a:r>
              <a:rPr lang="en-US" dirty="0" err="1" smtClean="0"/>
              <a:t>centres</a:t>
            </a:r>
            <a:r>
              <a:rPr lang="en-US" dirty="0" smtClean="0"/>
              <a:t> strengthen </a:t>
            </a:r>
            <a:r>
              <a:rPr lang="en-US" dirty="0"/>
              <a:t>and improve the dissemination, publication, and ‘marketing’ of INDEPTH data analyses </a:t>
            </a:r>
            <a:endParaRPr lang="en-US" dirty="0" smtClean="0"/>
          </a:p>
          <a:p>
            <a:pPr marL="342900" indent="-342900">
              <a:buFont typeface="+mj-lt"/>
              <a:buAutoNum type="arabicPeriod"/>
            </a:pPr>
            <a:r>
              <a:rPr lang="en-US" dirty="0"/>
              <a:t>Enable representativeness of the HDSS country level for CRVS</a:t>
            </a:r>
          </a:p>
          <a:p>
            <a:pPr marL="342900" lvl="0" indent="-342900">
              <a:buFont typeface="+mj-lt"/>
              <a:buAutoNum type="arabicPeriod"/>
            </a:pPr>
            <a:r>
              <a:rPr lang="en-US" dirty="0"/>
              <a:t>Expand the MSc </a:t>
            </a:r>
            <a:r>
              <a:rPr lang="en-US" dirty="0" err="1"/>
              <a:t>programme</a:t>
            </a:r>
            <a:r>
              <a:rPr lang="en-US" dirty="0"/>
              <a:t> and leverage the SDLP to train next generation of researchers and </a:t>
            </a:r>
            <a:r>
              <a:rPr lang="en-US" dirty="0" err="1"/>
              <a:t>centre</a:t>
            </a:r>
            <a:r>
              <a:rPr lang="en-US" dirty="0"/>
              <a:t> leaders</a:t>
            </a:r>
          </a:p>
          <a:p>
            <a:pPr marL="1085850" lvl="1" indent="-342900"/>
            <a:r>
              <a:rPr lang="en-US" dirty="0"/>
              <a:t>Enable promising professionals from newer sites to spend time on ground at more established </a:t>
            </a:r>
            <a:r>
              <a:rPr lang="en-US" dirty="0" smtClean="0"/>
              <a:t>sites</a:t>
            </a:r>
          </a:p>
          <a:p>
            <a:pPr marL="342900" indent="-342900">
              <a:buFont typeface="+mj-lt"/>
              <a:buAutoNum type="arabicPeriod"/>
            </a:pPr>
            <a:r>
              <a:rPr lang="en-US" dirty="0" smtClean="0"/>
              <a:t>Enable better Francophone-</a:t>
            </a:r>
            <a:r>
              <a:rPr lang="en-US" dirty="0" err="1" smtClean="0"/>
              <a:t>Lusophone</a:t>
            </a:r>
            <a:r>
              <a:rPr lang="en-US" dirty="0" smtClean="0"/>
              <a:t>-Anglophone collaboration </a:t>
            </a:r>
          </a:p>
          <a:p>
            <a:pPr marL="342900" lvl="0" indent="-342900">
              <a:buFont typeface="+mj-lt"/>
              <a:buAutoNum type="arabicPeriod"/>
            </a:pPr>
            <a:r>
              <a:rPr lang="en-US" dirty="0" smtClean="0"/>
              <a:t>Support </a:t>
            </a:r>
            <a:r>
              <a:rPr lang="en-US" dirty="0" err="1"/>
              <a:t>c</a:t>
            </a:r>
            <a:r>
              <a:rPr lang="en-US" dirty="0" err="1" smtClean="0"/>
              <a:t>entres</a:t>
            </a:r>
            <a:r>
              <a:rPr lang="en-US" dirty="0" smtClean="0"/>
              <a:t> in establishing communication and training</a:t>
            </a:r>
            <a:r>
              <a:rPr lang="en-US" dirty="0"/>
              <a:t> </a:t>
            </a:r>
            <a:r>
              <a:rPr lang="en-US" dirty="0" smtClean="0"/>
              <a:t>units</a:t>
            </a:r>
          </a:p>
          <a:p>
            <a:pPr marL="342900" lvl="0" indent="-342900">
              <a:buFont typeface="+mj-lt"/>
              <a:buAutoNum type="arabicPeriod"/>
            </a:pPr>
            <a:r>
              <a:rPr lang="en-US" dirty="0" smtClean="0"/>
              <a:t>Enhance capacity for emerging topics and</a:t>
            </a:r>
            <a:r>
              <a:rPr lang="en-US" dirty="0"/>
              <a:t> </a:t>
            </a:r>
            <a:r>
              <a:rPr lang="en-US" dirty="0" smtClean="0"/>
              <a:t>future research</a:t>
            </a:r>
          </a:p>
          <a:p>
            <a:pPr marL="342900" lvl="0" indent="-342900">
              <a:buFont typeface="+mj-lt"/>
              <a:buAutoNum type="arabicPeriod"/>
            </a:pPr>
            <a:r>
              <a:rPr lang="en-US" dirty="0" smtClean="0"/>
              <a:t>Evaluate potential for an INDEPTH training </a:t>
            </a:r>
            <a:r>
              <a:rPr lang="en-US" dirty="0" err="1" smtClean="0"/>
              <a:t>centre</a:t>
            </a:r>
            <a:endParaRPr lang="en-US" dirty="0" smtClean="0"/>
          </a:p>
        </p:txBody>
      </p:sp>
    </p:spTree>
    <p:extLst>
      <p:ext uri="{BB962C8B-B14F-4D97-AF65-F5344CB8AC3E}">
        <p14:creationId xmlns:p14="http://schemas.microsoft.com/office/powerpoint/2010/main" xmlns="" val="4202749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Ensuring Financial Sustainability </a:t>
            </a:r>
            <a:endParaRPr lang="en-US" dirty="0"/>
          </a:p>
        </p:txBody>
      </p:sp>
      <p:sp>
        <p:nvSpPr>
          <p:cNvPr id="3" name="Content Placeholder 2"/>
          <p:cNvSpPr>
            <a:spLocks noGrp="1"/>
          </p:cNvSpPr>
          <p:nvPr>
            <p:ph idx="1"/>
          </p:nvPr>
        </p:nvSpPr>
        <p:spPr/>
        <p:txBody>
          <a:bodyPr>
            <a:normAutofit/>
          </a:bodyPr>
          <a:lstStyle/>
          <a:p>
            <a:pPr lvl="0"/>
            <a:r>
              <a:rPr lang="en-US" dirty="0" smtClean="0"/>
              <a:t>While continuing its conservative and well-respected financial management, INDEPTH will focus on three paths to financial sustainability: </a:t>
            </a:r>
          </a:p>
          <a:p>
            <a:pPr marL="793750" lvl="1" indent="-342900">
              <a:buFont typeface="+mj-lt"/>
              <a:buAutoNum type="arabicPeriod"/>
            </a:pPr>
            <a:r>
              <a:rPr lang="en-US" dirty="0" smtClean="0"/>
              <a:t>Continuing to look for both core and project support from funding partners, </a:t>
            </a:r>
          </a:p>
          <a:p>
            <a:pPr marL="793750" lvl="1" indent="-342900">
              <a:buFont typeface="+mj-lt"/>
              <a:buAutoNum type="arabicPeriod"/>
            </a:pPr>
            <a:r>
              <a:rPr lang="en-US" dirty="0" smtClean="0"/>
              <a:t>Strengthening the efforts at building an INDEPTH consultancy that leverages the skills and advantage of the Network </a:t>
            </a:r>
          </a:p>
          <a:p>
            <a:pPr marL="793750" lvl="1" indent="-342900">
              <a:buFont typeface="+mj-lt"/>
              <a:buAutoNum type="arabicPeriod"/>
            </a:pPr>
            <a:r>
              <a:rPr lang="en-US" dirty="0" smtClean="0"/>
              <a:t>Growing the endowment.</a:t>
            </a:r>
          </a:p>
        </p:txBody>
      </p:sp>
    </p:spTree>
    <p:extLst>
      <p:ext uri="{BB962C8B-B14F-4D97-AF65-F5344CB8AC3E}">
        <p14:creationId xmlns:p14="http://schemas.microsoft.com/office/powerpoint/2010/main" xmlns="" val="428301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INDEPTH Vision &amp; Mission:  </a:t>
            </a:r>
          </a:p>
        </p:txBody>
      </p:sp>
      <p:sp>
        <p:nvSpPr>
          <p:cNvPr id="3" name="Subtitle 2"/>
          <p:cNvSpPr>
            <a:spLocks noGrp="1"/>
          </p:cNvSpPr>
          <p:nvPr>
            <p:ph idx="1"/>
          </p:nvPr>
        </p:nvSpPr>
        <p:spPr/>
        <p:txBody>
          <a:bodyPr>
            <a:noAutofit/>
          </a:bodyPr>
          <a:lstStyle/>
          <a:p>
            <a:pPr lvl="0"/>
            <a:r>
              <a:rPr lang="en-US" sz="2400" dirty="0" smtClean="0"/>
              <a:t>Vision: </a:t>
            </a:r>
          </a:p>
          <a:p>
            <a:pPr marL="457200" lvl="1" indent="0">
              <a:buNone/>
            </a:pPr>
            <a:r>
              <a:rPr lang="en-US" sz="2400" dirty="0" smtClean="0"/>
              <a:t>To be a trusted source for evidence supporting and evaluating progress towards health and development goals.  </a:t>
            </a:r>
          </a:p>
          <a:p>
            <a:pPr lvl="0"/>
            <a:r>
              <a:rPr lang="en-US" sz="2400" dirty="0" smtClean="0"/>
              <a:t>Mission: </a:t>
            </a:r>
          </a:p>
          <a:p>
            <a:pPr marL="457200" lvl="1" indent="0">
              <a:buNone/>
            </a:pPr>
            <a:r>
              <a:rPr lang="en-US" sz="2400" dirty="0" smtClean="0"/>
              <a:t>To lead a coordinated approach by the world’s health and demographic surveillance systems to provide timely longitudinal evidence across the range of transitioning settings to understand and improve population health and development policy and practice.</a:t>
            </a:r>
          </a:p>
          <a:p>
            <a:pPr lvl="0"/>
            <a:endParaRPr lang="en-US" sz="2400" dirty="0" smtClean="0"/>
          </a:p>
        </p:txBody>
      </p:sp>
    </p:spTree>
    <p:extLst>
      <p:ext uri="{BB962C8B-B14F-4D97-AF65-F5344CB8AC3E}">
        <p14:creationId xmlns:p14="http://schemas.microsoft.com/office/powerpoint/2010/main" xmlns="" val="1663177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&amp; Training Centre </a:t>
            </a:r>
            <a:r>
              <a:rPr lang="en-US" dirty="0" smtClean="0"/>
              <a:t>Budget Focused on Coordinating Across Network</a:t>
            </a:r>
            <a:endParaRPr lang="en-US" dirty="0"/>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20</a:t>
            </a:fld>
            <a:endParaRPr lang="en-US" dirty="0">
              <a:solidFill>
                <a:srgbClr val="000000"/>
              </a:solidFill>
              <a:latin typeface="Arial"/>
              <a:ea typeface="ＭＳ Ｐゴシック"/>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98877531"/>
              </p:ext>
            </p:extLst>
          </p:nvPr>
        </p:nvGraphicFramePr>
        <p:xfrm>
          <a:off x="1134372" y="1371600"/>
          <a:ext cx="4575866" cy="44018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55593" y="5616715"/>
            <a:ext cx="3348332" cy="3134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Total Cost of Running INDEPTH</a:t>
            </a:r>
            <a:endParaRPr lang="en-US" sz="1400" b="1" dirty="0"/>
          </a:p>
        </p:txBody>
      </p:sp>
      <p:sp>
        <p:nvSpPr>
          <p:cNvPr id="9" name="TextBox 8"/>
          <p:cNvSpPr txBox="1"/>
          <p:nvPr/>
        </p:nvSpPr>
        <p:spPr>
          <a:xfrm>
            <a:off x="2655573" y="2713509"/>
            <a:ext cx="2342185" cy="10639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Budgets of Independent HDSS Member </a:t>
            </a:r>
            <a:r>
              <a:rPr lang="en-US" sz="1400" b="1" dirty="0" err="1" smtClean="0"/>
              <a:t>Centres</a:t>
            </a:r>
            <a:r>
              <a:rPr lang="en-US" sz="1400" b="1" dirty="0" smtClean="0"/>
              <a:t> – focused on HDSS Activities &amp; Research</a:t>
            </a:r>
            <a:endParaRPr lang="en-US" sz="1400" b="1" dirty="0"/>
          </a:p>
        </p:txBody>
      </p:sp>
      <p:sp>
        <p:nvSpPr>
          <p:cNvPr id="10" name="TextBox 9"/>
          <p:cNvSpPr txBox="1"/>
          <p:nvPr/>
        </p:nvSpPr>
        <p:spPr>
          <a:xfrm>
            <a:off x="2655573" y="5113602"/>
            <a:ext cx="2342185" cy="4536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Cost of INDEPTH </a:t>
            </a:r>
            <a:r>
              <a:rPr lang="en-US" sz="1400" b="1" dirty="0" smtClean="0"/>
              <a:t>Resource Centre</a:t>
            </a:r>
            <a:endParaRPr lang="en-US" sz="1400" b="1" dirty="0"/>
          </a:p>
        </p:txBody>
      </p:sp>
      <p:sp>
        <p:nvSpPr>
          <p:cNvPr id="11" name="TextBox 10"/>
          <p:cNvSpPr txBox="1"/>
          <p:nvPr/>
        </p:nvSpPr>
        <p:spPr>
          <a:xfrm>
            <a:off x="296898" y="2956817"/>
            <a:ext cx="1022645" cy="4866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Annual ($K)</a:t>
            </a:r>
            <a:endParaRPr lang="en-US" sz="1400" b="1" dirty="0"/>
          </a:p>
        </p:txBody>
      </p:sp>
      <p:sp>
        <p:nvSpPr>
          <p:cNvPr id="12" name="TextBox 11"/>
          <p:cNvSpPr txBox="1"/>
          <p:nvPr/>
        </p:nvSpPr>
        <p:spPr>
          <a:xfrm>
            <a:off x="5921436" y="2573297"/>
            <a:ext cx="2536764" cy="1754326"/>
          </a:xfrm>
          <a:prstGeom prst="rect">
            <a:avLst/>
          </a:prstGeom>
          <a:noFill/>
        </p:spPr>
        <p:txBody>
          <a:bodyPr wrap="square" rtlCol="0">
            <a:spAutoFit/>
          </a:bodyPr>
          <a:lstStyle/>
          <a:p>
            <a:r>
              <a:rPr lang="en-US" dirty="0" smtClean="0"/>
              <a:t>Budget of </a:t>
            </a:r>
            <a:r>
              <a:rPr lang="en-US" dirty="0" smtClean="0"/>
              <a:t>Resource &amp; Training Centre </a:t>
            </a:r>
            <a:r>
              <a:rPr lang="en-US" dirty="0" smtClean="0"/>
              <a:t>represents about 10% of total cost of member </a:t>
            </a:r>
            <a:r>
              <a:rPr lang="en-US" dirty="0" err="1" smtClean="0"/>
              <a:t>centres</a:t>
            </a:r>
            <a:r>
              <a:rPr lang="en-US" dirty="0" smtClean="0"/>
              <a:t> HDSS operations/research</a:t>
            </a:r>
            <a:endParaRPr lang="en-US" dirty="0"/>
          </a:p>
        </p:txBody>
      </p:sp>
    </p:spTree>
    <p:extLst>
      <p:ext uri="{BB962C8B-B14F-4D97-AF65-F5344CB8AC3E}">
        <p14:creationId xmlns:p14="http://schemas.microsoft.com/office/powerpoint/2010/main" xmlns="" val="193625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Costing the Strategic Plan – Core Activities</a:t>
            </a:r>
            <a:endParaRPr lang="en-US" dirty="0"/>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21</a:t>
            </a:fld>
            <a:endParaRPr lang="en-US" dirty="0">
              <a:solidFill>
                <a:srgbClr val="000000"/>
              </a:solidFill>
              <a:latin typeface="Arial"/>
              <a:ea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xmlns="" val="711701652"/>
              </p:ext>
            </p:extLst>
          </p:nvPr>
        </p:nvGraphicFramePr>
        <p:xfrm>
          <a:off x="685800" y="1286699"/>
          <a:ext cx="7772400" cy="5200904"/>
        </p:xfrm>
        <a:graphic>
          <a:graphicData uri="http://schemas.openxmlformats.org/drawingml/2006/table">
            <a:tbl>
              <a:tblPr firstRow="1" bandRow="1">
                <a:tableStyleId>{5C22544A-7EE6-4342-B048-85BDC9FD1C3A}</a:tableStyleId>
              </a:tblPr>
              <a:tblGrid>
                <a:gridCol w="5814001"/>
                <a:gridCol w="1958399"/>
              </a:tblGrid>
              <a:tr h="370840">
                <a:tc>
                  <a:txBody>
                    <a:bodyPr/>
                    <a:lstStyle/>
                    <a:p>
                      <a:pPr marL="0" marR="0" algn="ctr">
                        <a:lnSpc>
                          <a:spcPct val="115000"/>
                        </a:lnSpc>
                        <a:spcBef>
                          <a:spcPts val="0"/>
                        </a:spcBef>
                        <a:spcAft>
                          <a:spcPts val="0"/>
                        </a:spcAft>
                      </a:pPr>
                      <a:r>
                        <a:rPr lang="en-US" sz="1600" dirty="0" smtClean="0">
                          <a:effectLst/>
                        </a:rPr>
                        <a:t>Contributed Centre Efforts</a:t>
                      </a:r>
                      <a:endParaRPr lang="en-US" sz="1600" dirty="0">
                        <a:solidFill>
                          <a:srgbClr val="F2F2F2"/>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600" dirty="0" smtClean="0">
                          <a:effectLst/>
                        </a:rPr>
                        <a:t>Estimated Budget</a:t>
                      </a:r>
                      <a:endParaRPr lang="en-US" sz="1600" dirty="0" smtClean="0">
                        <a:solidFill>
                          <a:srgbClr val="F2F2F2"/>
                        </a:solidFill>
                        <a:effectLst/>
                        <a:latin typeface="+mn-lt"/>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r>
              <a:tr h="370840">
                <a:tc>
                  <a:txBody>
                    <a:bodyPr/>
                    <a:lstStyle/>
                    <a:p>
                      <a:pPr marL="234950" marR="0" indent="-234950">
                        <a:lnSpc>
                          <a:spcPct val="115000"/>
                        </a:lnSpc>
                        <a:spcBef>
                          <a:spcPts val="0"/>
                        </a:spcBef>
                        <a:spcAft>
                          <a:spcPts val="0"/>
                        </a:spcAft>
                      </a:pPr>
                      <a:r>
                        <a:rPr lang="en-GB" sz="1600" dirty="0" smtClean="0">
                          <a:effectLst/>
                        </a:rPr>
                        <a:t>Managing</a:t>
                      </a:r>
                      <a:r>
                        <a:rPr lang="en-GB" sz="1600" baseline="0" dirty="0" smtClean="0">
                          <a:effectLst/>
                        </a:rPr>
                        <a:t> the core HDSS operations</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a:lnSpc>
                          <a:spcPct val="115000"/>
                        </a:lnSpc>
                        <a:spcBef>
                          <a:spcPts val="0"/>
                        </a:spcBef>
                        <a:spcAft>
                          <a:spcPts val="0"/>
                        </a:spcAft>
                        <a:buFont typeface="Arial"/>
                        <a:buNone/>
                        <a:tabLst>
                          <a:tab pos="685800" algn="l"/>
                        </a:tabLst>
                      </a:pPr>
                      <a:r>
                        <a:rPr lang="en-US" sz="1600" dirty="0" smtClean="0">
                          <a:effectLst/>
                        </a:rPr>
                        <a:t>~10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marL="0" marR="0" algn="ctr">
                        <a:lnSpc>
                          <a:spcPct val="115000"/>
                        </a:lnSpc>
                        <a:spcBef>
                          <a:spcPts val="0"/>
                        </a:spcBef>
                        <a:spcAft>
                          <a:spcPts val="0"/>
                        </a:spcAft>
                      </a:pPr>
                      <a:r>
                        <a:rPr lang="en-GB" sz="1600" b="1" dirty="0" smtClean="0">
                          <a:solidFill>
                            <a:schemeClr val="bg1">
                              <a:lumMod val="95000"/>
                            </a:schemeClr>
                          </a:solidFill>
                          <a:effectLst/>
                        </a:rPr>
                        <a:t>Secretariat</a:t>
                      </a:r>
                      <a:r>
                        <a:rPr lang="en-GB" sz="1600" b="1" baseline="0" dirty="0" smtClean="0">
                          <a:solidFill>
                            <a:schemeClr val="bg1">
                              <a:lumMod val="95000"/>
                            </a:schemeClr>
                          </a:solidFill>
                          <a:effectLst/>
                        </a:rPr>
                        <a:t> Functions</a:t>
                      </a:r>
                      <a:endParaRPr lang="en-US" sz="1600" b="1" dirty="0">
                        <a:solidFill>
                          <a:schemeClr val="bg1">
                            <a:lumMod val="95000"/>
                          </a:schemeClr>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c>
                  <a:txBody>
                    <a:bodyPr/>
                    <a:lstStyle/>
                    <a:p>
                      <a:pPr marL="0" marR="0" algn="ctr">
                        <a:lnSpc>
                          <a:spcPct val="115000"/>
                        </a:lnSpc>
                        <a:spcBef>
                          <a:spcPts val="0"/>
                        </a:spcBef>
                        <a:spcAft>
                          <a:spcPts val="0"/>
                        </a:spcAft>
                      </a:pPr>
                      <a:endParaRPr lang="en-US" sz="1600" b="1" dirty="0">
                        <a:solidFill>
                          <a:schemeClr val="bg1">
                            <a:lumMod val="95000"/>
                          </a:schemeClr>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r>
              <a:tr h="370840">
                <a:tc>
                  <a:txBody>
                    <a:bodyPr/>
                    <a:lstStyle/>
                    <a:p>
                      <a:pPr marL="234950" marR="0" indent="-234950">
                        <a:lnSpc>
                          <a:spcPct val="115000"/>
                        </a:lnSpc>
                        <a:spcBef>
                          <a:spcPts val="0"/>
                        </a:spcBef>
                        <a:spcAft>
                          <a:spcPts val="0"/>
                        </a:spcAft>
                      </a:pPr>
                      <a:r>
                        <a:rPr lang="en-GB" sz="1600" dirty="0" smtClean="0">
                          <a:effectLst/>
                        </a:rPr>
                        <a:t>Core</a:t>
                      </a:r>
                      <a:r>
                        <a:rPr lang="en-GB" sz="1600" baseline="0" dirty="0" smtClean="0">
                          <a:effectLst/>
                        </a:rPr>
                        <a:t> overhead: Admin, Finance, IT, Etc.</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US" sz="1600" dirty="0" smtClean="0">
                          <a:effectLst/>
                        </a:rPr>
                        <a:t>~$0.9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0" marR="0" indent="0">
                        <a:lnSpc>
                          <a:spcPct val="115000"/>
                        </a:lnSpc>
                        <a:spcBef>
                          <a:spcPts val="0"/>
                        </a:spcBef>
                        <a:spcAft>
                          <a:spcPts val="0"/>
                        </a:spcAft>
                      </a:pPr>
                      <a:r>
                        <a:rPr lang="en-GB" sz="1600" dirty="0" smtClean="0">
                          <a:effectLst/>
                        </a:rPr>
                        <a:t>Scientific Functions (Working Group support,</a:t>
                      </a:r>
                      <a:r>
                        <a:rPr lang="en-GB" sz="1600" baseline="0" dirty="0" smtClean="0">
                          <a:effectLst/>
                        </a:rPr>
                        <a:t> Workshops, Management)</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GB" sz="1600" dirty="0" smtClean="0">
                          <a:effectLst/>
                        </a:rPr>
                        <a:t>$1.2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234950" marR="0" indent="-234950">
                        <a:lnSpc>
                          <a:spcPct val="115000"/>
                        </a:lnSpc>
                        <a:spcBef>
                          <a:spcPts val="0"/>
                        </a:spcBef>
                        <a:spcAft>
                          <a:spcPts val="0"/>
                        </a:spcAft>
                      </a:pPr>
                      <a:r>
                        <a:rPr lang="en-GB" sz="1600" dirty="0" smtClean="0">
                          <a:effectLst/>
                        </a:rPr>
                        <a:t>Capacity</a:t>
                      </a:r>
                      <a:r>
                        <a:rPr lang="en-GB" sz="1600" baseline="0" dirty="0" smtClean="0">
                          <a:effectLst/>
                        </a:rPr>
                        <a:t> strengthening</a:t>
                      </a:r>
                      <a:endParaRPr lang="en-US" sz="1600" b="1" dirty="0">
                        <a:solidFill>
                          <a:schemeClr val="tx1"/>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GB" sz="1600" dirty="0" smtClean="0">
                          <a:effectLst/>
                        </a:rPr>
                        <a:t>$0.4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234950" marR="0" indent="-234950">
                        <a:lnSpc>
                          <a:spcPct val="115000"/>
                        </a:lnSpc>
                        <a:spcBef>
                          <a:spcPts val="0"/>
                        </a:spcBef>
                        <a:spcAft>
                          <a:spcPts val="0"/>
                        </a:spcAft>
                      </a:pPr>
                      <a:r>
                        <a:rPr lang="en-GB" sz="1600" dirty="0" smtClean="0">
                          <a:effectLst/>
                        </a:rPr>
                        <a:t>Policy Engagement</a:t>
                      </a:r>
                      <a:endParaRPr lang="en-US" sz="1600" b="1" dirty="0">
                        <a:solidFill>
                          <a:schemeClr val="tx1"/>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US" sz="1600" dirty="0" smtClean="0">
                          <a:effectLst/>
                        </a:rPr>
                        <a:t>$0.3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234950" marR="0" indent="-234950">
                        <a:lnSpc>
                          <a:spcPct val="115000"/>
                        </a:lnSpc>
                        <a:spcBef>
                          <a:spcPts val="0"/>
                        </a:spcBef>
                        <a:spcAft>
                          <a:spcPts val="0"/>
                        </a:spcAft>
                      </a:pPr>
                      <a:r>
                        <a:rPr lang="en-GB" sz="1600" dirty="0" smtClean="0">
                          <a:effectLst/>
                        </a:rPr>
                        <a:t>Governance &amp;</a:t>
                      </a:r>
                      <a:r>
                        <a:rPr lang="en-GB" sz="1600" baseline="0" dirty="0" smtClean="0">
                          <a:effectLst/>
                        </a:rPr>
                        <a:t> Fundraising </a:t>
                      </a:r>
                      <a:endParaRPr lang="en-US" sz="1600" b="1" dirty="0">
                        <a:solidFill>
                          <a:schemeClr val="tx1"/>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GB" sz="1600" dirty="0" smtClean="0">
                          <a:effectLst/>
                        </a:rPr>
                        <a:t>$0.2 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234950" marR="0" indent="-234950" algn="ctr">
                        <a:lnSpc>
                          <a:spcPct val="115000"/>
                        </a:lnSpc>
                        <a:spcBef>
                          <a:spcPts val="0"/>
                        </a:spcBef>
                        <a:spcAft>
                          <a:spcPts val="0"/>
                        </a:spcAft>
                      </a:pPr>
                      <a:r>
                        <a:rPr lang="en-US" sz="1600" b="1" i="1" dirty="0" smtClean="0">
                          <a:effectLst/>
                        </a:rPr>
                        <a:t>Subtotal (Current</a:t>
                      </a:r>
                      <a:r>
                        <a:rPr lang="en-US" sz="1600" b="1" i="1" baseline="0" dirty="0" smtClean="0">
                          <a:effectLst/>
                        </a:rPr>
                        <a:t> Budget)</a:t>
                      </a:r>
                      <a:endParaRPr lang="en-US" sz="1600" b="1" i="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a:lnSpc>
                          <a:spcPct val="115000"/>
                        </a:lnSpc>
                        <a:spcBef>
                          <a:spcPts val="0"/>
                        </a:spcBef>
                        <a:spcAft>
                          <a:spcPts val="0"/>
                        </a:spcAft>
                        <a:buFont typeface="Arial"/>
                        <a:buNone/>
                        <a:tabLst>
                          <a:tab pos="685800" algn="l"/>
                        </a:tabLst>
                      </a:pPr>
                      <a:r>
                        <a:rPr lang="en-US" sz="1600" b="1" i="1" dirty="0" smtClean="0">
                          <a:effectLst/>
                        </a:rPr>
                        <a:t>~$3.0 M</a:t>
                      </a:r>
                      <a:endParaRPr lang="en-US" sz="1600" b="1" i="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marL="234950" marR="0" indent="-234950" algn="ctr">
                        <a:lnSpc>
                          <a:spcPct val="115000"/>
                        </a:lnSpc>
                        <a:spcBef>
                          <a:spcPts val="0"/>
                        </a:spcBef>
                        <a:spcAft>
                          <a:spcPts val="0"/>
                        </a:spcAft>
                      </a:pPr>
                      <a:r>
                        <a:rPr lang="en-US" sz="1600" b="1" dirty="0" smtClean="0">
                          <a:solidFill>
                            <a:schemeClr val="bg1">
                              <a:lumMod val="95000"/>
                            </a:schemeClr>
                          </a:solidFill>
                          <a:effectLst/>
                        </a:rPr>
                        <a:t>Potential Additional</a:t>
                      </a:r>
                      <a:r>
                        <a:rPr lang="en-US" sz="1600" b="1" baseline="0" dirty="0" smtClean="0">
                          <a:solidFill>
                            <a:schemeClr val="bg1">
                              <a:lumMod val="95000"/>
                            </a:schemeClr>
                          </a:solidFill>
                          <a:effectLst/>
                        </a:rPr>
                        <a:t> Efforts from Strategic Plan</a:t>
                      </a:r>
                      <a:endParaRPr lang="en-US" sz="1600" b="1" dirty="0">
                        <a:solidFill>
                          <a:schemeClr val="bg1">
                            <a:lumMod val="95000"/>
                          </a:schemeClr>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c>
                  <a:txBody>
                    <a:bodyPr/>
                    <a:lstStyle/>
                    <a:p>
                      <a:pPr marL="0" marR="0" lvl="0" indent="0" algn="ctr">
                        <a:lnSpc>
                          <a:spcPct val="115000"/>
                        </a:lnSpc>
                        <a:spcBef>
                          <a:spcPts val="0"/>
                        </a:spcBef>
                        <a:spcAft>
                          <a:spcPts val="0"/>
                        </a:spcAft>
                        <a:buFont typeface="Arial"/>
                        <a:buNone/>
                        <a:tabLst>
                          <a:tab pos="685800" algn="l"/>
                        </a:tabLst>
                      </a:pPr>
                      <a:endParaRPr lang="en-US" sz="1600" b="1" dirty="0">
                        <a:solidFill>
                          <a:schemeClr val="bg1">
                            <a:lumMod val="95000"/>
                          </a:schemeClr>
                        </a:solidFill>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40"/>
                    </a:solidFill>
                  </a:tcPr>
                </a:tc>
              </a:tr>
              <a:tr h="370840">
                <a:tc>
                  <a:txBody>
                    <a:bodyPr/>
                    <a:lstStyle/>
                    <a:p>
                      <a:pPr marL="234950" marR="0" indent="-234950">
                        <a:lnSpc>
                          <a:spcPct val="115000"/>
                        </a:lnSpc>
                        <a:spcBef>
                          <a:spcPts val="0"/>
                        </a:spcBef>
                        <a:spcAft>
                          <a:spcPts val="0"/>
                        </a:spcAft>
                      </a:pPr>
                      <a:r>
                        <a:rPr lang="en-US" sz="1600" dirty="0" smtClean="0">
                          <a:effectLst/>
                        </a:rPr>
                        <a:t>Regular updates on Mortality (Annual)</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a:lnSpc>
                          <a:spcPct val="115000"/>
                        </a:lnSpc>
                        <a:spcBef>
                          <a:spcPts val="0"/>
                        </a:spcBef>
                        <a:spcAft>
                          <a:spcPts val="0"/>
                        </a:spcAft>
                        <a:buFont typeface="Arial"/>
                        <a:buNone/>
                        <a:tabLst>
                          <a:tab pos="685800" algn="l"/>
                        </a:tabLst>
                      </a:pPr>
                      <a:r>
                        <a:rPr lang="en-US" sz="1600" dirty="0" smtClean="0">
                          <a:effectLst/>
                        </a:rPr>
                        <a:t>$0.5</a:t>
                      </a:r>
                      <a:r>
                        <a:rPr lang="en-US" sz="1600" baseline="0" dirty="0" smtClean="0">
                          <a:effectLst/>
                        </a:rPr>
                        <a:t> </a:t>
                      </a:r>
                      <a:r>
                        <a:rPr lang="en-US" sz="1600" dirty="0" smtClean="0">
                          <a:effectLst/>
                        </a:rPr>
                        <a:t>M</a:t>
                      </a:r>
                      <a:endParaRPr lang="en-US" sz="1600" b="1" dirty="0">
                        <a:effectLst/>
                        <a:latin typeface="Arial"/>
                        <a:ea typeface="ＭＳ 明朝"/>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0" marR="0" indent="0">
                        <a:lnSpc>
                          <a:spcPct val="115000"/>
                        </a:lnSpc>
                        <a:spcBef>
                          <a:spcPts val="0"/>
                        </a:spcBef>
                        <a:spcAft>
                          <a:spcPts val="0"/>
                        </a:spcAft>
                      </a:pPr>
                      <a:r>
                        <a:rPr lang="en-GB" sz="1600" dirty="0">
                          <a:effectLst/>
                        </a:rPr>
                        <a:t>Expand to report on Morbidity, Burden of Disease, Diagnostics and Demographics (Annual, w/CHESS)</a:t>
                      </a:r>
                      <a:endParaRPr lang="en-US" sz="1600" b="1" dirty="0">
                        <a:effectLst/>
                        <a:latin typeface="Arial"/>
                        <a:ea typeface="ＭＳ 明朝"/>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effectLst/>
                        </a:rPr>
                        <a:t>$</a:t>
                      </a:r>
                      <a:r>
                        <a:rPr lang="en-GB" sz="1600" dirty="0" smtClean="0">
                          <a:effectLst/>
                        </a:rPr>
                        <a:t>0.5 M</a:t>
                      </a:r>
                      <a:endParaRPr lang="en-US" sz="1600" b="1" dirty="0">
                        <a:effectLst/>
                        <a:latin typeface="Arial"/>
                        <a:ea typeface="ＭＳ 明朝"/>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0" marR="0" indent="0" algn="ctr">
                        <a:lnSpc>
                          <a:spcPct val="115000"/>
                        </a:lnSpc>
                        <a:spcBef>
                          <a:spcPts val="0"/>
                        </a:spcBef>
                        <a:spcAft>
                          <a:spcPts val="0"/>
                        </a:spcAft>
                      </a:pPr>
                      <a:r>
                        <a:rPr lang="en-GB" sz="1600" b="1" i="1" dirty="0" smtClean="0">
                          <a:effectLst/>
                        </a:rPr>
                        <a:t>Total: Potential Annual </a:t>
                      </a:r>
                      <a:r>
                        <a:rPr lang="en-GB" sz="1600" b="1" i="1" dirty="0">
                          <a:effectLst/>
                        </a:rPr>
                        <a:t>Costs for </a:t>
                      </a:r>
                      <a:r>
                        <a:rPr lang="en-GB" sz="1600" b="1" i="1" dirty="0" smtClean="0">
                          <a:effectLst/>
                        </a:rPr>
                        <a:t>Core/Essential </a:t>
                      </a:r>
                      <a:r>
                        <a:rPr lang="en-GB" sz="1600" b="1" i="1" dirty="0">
                          <a:effectLst/>
                        </a:rPr>
                        <a:t>Activities</a:t>
                      </a:r>
                      <a:endParaRPr lang="en-US" sz="1600" b="1" i="1" dirty="0">
                        <a:effectLst/>
                        <a:latin typeface="Arial"/>
                        <a:ea typeface="ＭＳ 明朝"/>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i="1" dirty="0" smtClean="0">
                          <a:effectLst/>
                        </a:rPr>
                        <a:t>~$4M</a:t>
                      </a:r>
                      <a:endParaRPr lang="en-US" sz="1600" b="1" i="1" dirty="0">
                        <a:effectLst/>
                        <a:latin typeface="Arial"/>
                        <a:ea typeface="ＭＳ 明朝"/>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5307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Aspirations of the Strategic Plan: </a:t>
            </a:r>
            <a:br>
              <a:rPr lang="en-US" dirty="0" smtClean="0"/>
            </a:br>
            <a:r>
              <a:rPr lang="en-US" dirty="0" smtClean="0"/>
              <a:t>Envisioned Project Activities</a:t>
            </a:r>
            <a:endParaRPr lang="en-US" dirty="0"/>
          </a:p>
        </p:txBody>
      </p:sp>
      <p:sp>
        <p:nvSpPr>
          <p:cNvPr id="4" name="Slide Number Placeholder 3"/>
          <p:cNvSpPr>
            <a:spLocks noGrp="1"/>
          </p:cNvSpPr>
          <p:nvPr>
            <p:ph type="sldNum" sz="quarter" idx="10"/>
          </p:nvPr>
        </p:nvSpPr>
        <p:spPr/>
        <p:txBody>
          <a:bodyPr/>
          <a:lstStyle/>
          <a:p>
            <a:pPr>
              <a:defRPr/>
            </a:pPr>
            <a:fld id="{05F034D4-6F19-E442-9B32-49753B0CB6AD}" type="slidenum">
              <a:rPr lang="en-US" smtClean="0">
                <a:solidFill>
                  <a:srgbClr val="000000"/>
                </a:solidFill>
                <a:latin typeface="Arial"/>
                <a:ea typeface="ＭＳ Ｐゴシック"/>
              </a:rPr>
              <a:pPr>
                <a:defRPr/>
              </a:pPr>
              <a:t>22</a:t>
            </a:fld>
            <a:endParaRPr lang="en-US" dirty="0">
              <a:solidFill>
                <a:srgbClr val="000000"/>
              </a:solidFill>
              <a:latin typeface="Arial"/>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xmlns="" val="2642741128"/>
              </p:ext>
            </p:extLst>
          </p:nvPr>
        </p:nvGraphicFramePr>
        <p:xfrm>
          <a:off x="718069" y="1311648"/>
          <a:ext cx="7767012" cy="4787392"/>
        </p:xfrm>
        <a:graphic>
          <a:graphicData uri="http://schemas.openxmlformats.org/drawingml/2006/table">
            <a:tbl>
              <a:tblPr firstRow="1" bandRow="1">
                <a:tableStyleId>{00A15C55-8517-42AA-B614-E9B94910E393}</a:tableStyleId>
              </a:tblPr>
              <a:tblGrid>
                <a:gridCol w="3189625"/>
                <a:gridCol w="693881"/>
                <a:gridCol w="2959811"/>
                <a:gridCol w="923695"/>
              </a:tblGrid>
              <a:tr h="370840">
                <a:tc>
                  <a:txBody>
                    <a:bodyPr/>
                    <a:lstStyle/>
                    <a:p>
                      <a:pPr marL="0" marR="0" algn="ctr">
                        <a:lnSpc>
                          <a:spcPct val="115000"/>
                        </a:lnSpc>
                        <a:spcBef>
                          <a:spcPts val="0"/>
                        </a:spcBef>
                        <a:spcAft>
                          <a:spcPts val="0"/>
                        </a:spcAft>
                      </a:pPr>
                      <a:r>
                        <a:rPr lang="en-GB" sz="1400" dirty="0" smtClean="0">
                          <a:effectLst/>
                        </a:rPr>
                        <a:t>Project-based Efforts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GB" sz="1400" dirty="0" smtClean="0">
                          <a:effectLst/>
                        </a:rPr>
                        <a:t>Cost</a:t>
                      </a:r>
                      <a:br>
                        <a:rPr lang="en-GB" sz="1400" dirty="0" smtClean="0">
                          <a:effectLst/>
                        </a:rPr>
                      </a:br>
                      <a:r>
                        <a:rPr lang="en-GB" sz="1400" dirty="0" smtClean="0">
                          <a:effectLst/>
                        </a:rPr>
                        <a:t>(</a:t>
                      </a:r>
                      <a:r>
                        <a:rPr lang="en-GB" sz="1400" dirty="0" err="1" smtClean="0">
                          <a:effectLst/>
                        </a:rPr>
                        <a:t>est</a:t>
                      </a:r>
                      <a:r>
                        <a:rPr lang="en-GB" sz="1400" dirty="0" smtClean="0">
                          <a:effectLst/>
                        </a:rPr>
                        <a:t>)</a:t>
                      </a:r>
                      <a:r>
                        <a:rPr lang="en-GB" sz="1400" dirty="0">
                          <a:effectLst/>
                        </a:rPr>
                        <a:t> </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GB" sz="1400" dirty="0" smtClean="0">
                          <a:effectLst/>
                        </a:rPr>
                        <a:t>Project-based Efforts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c>
                  <a:txBody>
                    <a:bodyPr/>
                    <a:lstStyle/>
                    <a:p>
                      <a:pPr marL="0" marR="0" algn="ctr">
                        <a:lnSpc>
                          <a:spcPct val="115000"/>
                        </a:lnSpc>
                        <a:spcBef>
                          <a:spcPts val="0"/>
                        </a:spcBef>
                        <a:spcAft>
                          <a:spcPts val="0"/>
                        </a:spcAft>
                      </a:pPr>
                      <a:r>
                        <a:rPr lang="en-GB" sz="1400" dirty="0" smtClean="0">
                          <a:effectLst/>
                        </a:rPr>
                        <a:t>Cost(</a:t>
                      </a:r>
                      <a:r>
                        <a:rPr lang="en-GB" sz="1400" dirty="0" err="1" smtClean="0">
                          <a:effectLst/>
                        </a:rPr>
                        <a:t>est</a:t>
                      </a:r>
                      <a:r>
                        <a:rPr lang="en-GB" sz="1400" dirty="0" smtClean="0">
                          <a:effectLst/>
                        </a:rPr>
                        <a:t>)</a:t>
                      </a:r>
                      <a:r>
                        <a:rPr lang="en-GB" sz="1400" dirty="0">
                          <a:effectLst/>
                        </a:rPr>
                        <a:t> </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6600"/>
                    </a:solidFill>
                  </a:tcPr>
                </a:tc>
              </a:tr>
              <a:tr h="425365">
                <a:tc>
                  <a:txBody>
                    <a:bodyPr/>
                    <a:lstStyle/>
                    <a:p>
                      <a:pPr marL="0" marR="0" indent="0" algn="l">
                        <a:lnSpc>
                          <a:spcPct val="115000"/>
                        </a:lnSpc>
                        <a:spcBef>
                          <a:spcPts val="0"/>
                        </a:spcBef>
                        <a:spcAft>
                          <a:spcPts val="0"/>
                        </a:spcAft>
                      </a:pPr>
                      <a:r>
                        <a:rPr lang="en-GB" sz="1400" b="1" dirty="0" smtClean="0">
                          <a:effectLst/>
                        </a:rPr>
                        <a:t>1.</a:t>
                      </a:r>
                      <a:r>
                        <a:rPr lang="en-GB" sz="1400" b="1" baseline="0" dirty="0" smtClean="0">
                          <a:effectLst/>
                        </a:rPr>
                        <a:t> </a:t>
                      </a:r>
                      <a:r>
                        <a:rPr lang="en-GB" sz="1400" b="1" dirty="0" smtClean="0">
                          <a:effectLst/>
                        </a:rPr>
                        <a:t>Deepening Longitudinal </a:t>
                      </a:r>
                      <a:r>
                        <a:rPr lang="en-GB" sz="1400" b="1" dirty="0">
                          <a:effectLst/>
                        </a:rPr>
                        <a:t>Platform </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GB" sz="1400" b="1" dirty="0">
                          <a:effectLst/>
                        </a:rPr>
                        <a:t> </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nSpc>
                          <a:spcPct val="115000"/>
                        </a:lnSpc>
                        <a:spcBef>
                          <a:spcPts val="0"/>
                        </a:spcBef>
                        <a:spcAft>
                          <a:spcPts val="0"/>
                        </a:spcAft>
                      </a:pPr>
                      <a:r>
                        <a:rPr lang="en-GB" sz="1400" b="1" dirty="0" smtClean="0">
                          <a:effectLst/>
                        </a:rPr>
                        <a:t>4. </a:t>
                      </a:r>
                      <a:r>
                        <a:rPr lang="en-GB" sz="1400" b="1" dirty="0">
                          <a:effectLst/>
                        </a:rPr>
                        <a:t>Leveraging and Expanding the Utility of the Platform</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GB" sz="1400" b="1" dirty="0">
                          <a:effectLst/>
                        </a:rPr>
                        <a:t> </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0">
                <a:tc>
                  <a:txBody>
                    <a:bodyPr/>
                    <a:lstStyle/>
                    <a:p>
                      <a:pPr marL="122238" marR="0" indent="0" defTabSz="449263">
                        <a:lnSpc>
                          <a:spcPct val="115000"/>
                        </a:lnSpc>
                        <a:spcBef>
                          <a:spcPts val="0"/>
                        </a:spcBef>
                        <a:spcAft>
                          <a:spcPts val="0"/>
                        </a:spcAft>
                      </a:pPr>
                      <a:r>
                        <a:rPr lang="en-GB" sz="1400" dirty="0">
                          <a:effectLst/>
                        </a:rPr>
                        <a:t>Streamline </a:t>
                      </a:r>
                      <a:r>
                        <a:rPr lang="en-GB" sz="1400" dirty="0" smtClean="0">
                          <a:effectLst/>
                        </a:rPr>
                        <a:t>data </a:t>
                      </a:r>
                      <a:r>
                        <a:rPr lang="en-GB" sz="1400" dirty="0">
                          <a:effectLst/>
                        </a:rPr>
                        <a:t>collection </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GB" sz="1400" dirty="0">
                          <a:effectLst/>
                        </a:rPr>
                        <a:t>$1-2M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122238" marR="0" indent="0">
                        <a:lnSpc>
                          <a:spcPct val="115000"/>
                        </a:lnSpc>
                        <a:spcBef>
                          <a:spcPts val="0"/>
                        </a:spcBef>
                        <a:spcAft>
                          <a:spcPts val="0"/>
                        </a:spcAft>
                      </a:pPr>
                      <a:r>
                        <a:rPr lang="en-GB" sz="1400" dirty="0">
                          <a:effectLst/>
                        </a:rPr>
                        <a:t>SDG baselines &amp; dynamics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a:effectLst/>
                        </a:rPr>
                        <a:t>$</a:t>
                      </a:r>
                      <a:r>
                        <a:rPr lang="en-GB" sz="1400" dirty="0" smtClean="0">
                          <a:effectLst/>
                        </a:rPr>
                        <a:t>5M*</a:t>
                      </a:r>
                      <a:endParaRPr lang="en-US" sz="1400" dirty="0" smtClean="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0">
                <a:tc>
                  <a:txBody>
                    <a:bodyPr/>
                    <a:lstStyle/>
                    <a:p>
                      <a:pPr marL="122238" marR="0" indent="0">
                        <a:lnSpc>
                          <a:spcPct val="115000"/>
                        </a:lnSpc>
                        <a:spcBef>
                          <a:spcPts val="0"/>
                        </a:spcBef>
                        <a:spcAft>
                          <a:spcPts val="0"/>
                        </a:spcAft>
                      </a:pPr>
                      <a:r>
                        <a:rPr lang="en-GB" sz="1400" dirty="0">
                          <a:effectLst/>
                        </a:rPr>
                        <a:t>Deepen </a:t>
                      </a:r>
                      <a:r>
                        <a:rPr lang="en-GB" sz="1400" dirty="0" smtClean="0">
                          <a:effectLst/>
                        </a:rPr>
                        <a:t>tracking (CHESS</a:t>
                      </a:r>
                      <a:r>
                        <a:rPr lang="en-GB" sz="1400" dirty="0">
                          <a:effectLst/>
                        </a:rPr>
                        <a:t>)</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GB" sz="1400" dirty="0">
                          <a:effectLst/>
                        </a:rPr>
                        <a:t>$3-4M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122238" marR="0" indent="0">
                        <a:lnSpc>
                          <a:spcPct val="115000"/>
                        </a:lnSpc>
                        <a:spcBef>
                          <a:spcPts val="0"/>
                        </a:spcBef>
                        <a:spcAft>
                          <a:spcPts val="0"/>
                        </a:spcAft>
                      </a:pPr>
                      <a:r>
                        <a:rPr lang="en-GB" sz="1400" dirty="0">
                          <a:effectLst/>
                        </a:rPr>
                        <a:t>Product </a:t>
                      </a:r>
                      <a:r>
                        <a:rPr lang="en-GB" sz="1400" dirty="0" smtClean="0">
                          <a:effectLst/>
                        </a:rPr>
                        <a:t>safety</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GB" sz="1400" dirty="0">
                          <a:effectLst/>
                        </a:rPr>
                        <a:t>$10-40M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0">
                <a:tc>
                  <a:txBody>
                    <a:bodyPr/>
                    <a:lstStyle/>
                    <a:p>
                      <a:pPr marL="122238" marR="0" indent="0">
                        <a:lnSpc>
                          <a:spcPct val="115000"/>
                        </a:lnSpc>
                        <a:spcBef>
                          <a:spcPts val="0"/>
                        </a:spcBef>
                        <a:spcAft>
                          <a:spcPts val="0"/>
                        </a:spcAft>
                      </a:pPr>
                      <a:r>
                        <a:rPr lang="en-GB" sz="1400" dirty="0">
                          <a:effectLst/>
                        </a:rPr>
                        <a:t>Improving </a:t>
                      </a:r>
                      <a:r>
                        <a:rPr lang="en-GB" sz="1400" dirty="0" smtClean="0">
                          <a:effectLst/>
                        </a:rPr>
                        <a:t>Verbal </a:t>
                      </a:r>
                      <a:r>
                        <a:rPr lang="en-GB" sz="1400" dirty="0">
                          <a:effectLst/>
                        </a:rPr>
                        <a:t>Autopsy process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GB" sz="1400" dirty="0">
                          <a:effectLst/>
                        </a:rPr>
                        <a:t>$1M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122238" marR="0" indent="0">
                        <a:lnSpc>
                          <a:spcPct val="115000"/>
                        </a:lnSpc>
                        <a:spcBef>
                          <a:spcPts val="0"/>
                        </a:spcBef>
                        <a:spcAft>
                          <a:spcPts val="0"/>
                        </a:spcAft>
                      </a:pPr>
                      <a:r>
                        <a:rPr lang="en-GB" sz="1400" dirty="0">
                          <a:effectLst/>
                        </a:rPr>
                        <a:t>Migrant health tracking</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GB" sz="1400" dirty="0">
                          <a:effectLst/>
                        </a:rPr>
                        <a:t>$5-10M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pPr marL="122238" marR="0" indent="0">
                        <a:lnSpc>
                          <a:spcPct val="115000"/>
                        </a:lnSpc>
                        <a:spcBef>
                          <a:spcPts val="0"/>
                        </a:spcBef>
                        <a:spcAft>
                          <a:spcPts val="0"/>
                        </a:spcAft>
                      </a:pPr>
                      <a:r>
                        <a:rPr lang="en-GB" sz="1400" dirty="0">
                          <a:effectLst/>
                        </a:rPr>
                        <a:t>Improve links with Health Systems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a:effectLst/>
                        </a:rPr>
                        <a:t>$</a:t>
                      </a:r>
                      <a:r>
                        <a:rPr lang="en-GB" sz="1400" dirty="0" smtClean="0">
                          <a:effectLst/>
                        </a:rPr>
                        <a:t>2M*</a:t>
                      </a:r>
                      <a:endParaRPr lang="en-US" sz="1400" dirty="0" smtClean="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nSpc>
                          <a:spcPct val="115000"/>
                        </a:lnSpc>
                        <a:spcBef>
                          <a:spcPts val="0"/>
                        </a:spcBef>
                        <a:spcAft>
                          <a:spcPts val="0"/>
                        </a:spcAft>
                      </a:pPr>
                      <a:r>
                        <a:rPr lang="en-GB" sz="1400" b="1" dirty="0" smtClean="0">
                          <a:effectLst/>
                        </a:rPr>
                        <a:t>5.</a:t>
                      </a:r>
                      <a:r>
                        <a:rPr lang="en-GB" sz="1400" b="1" baseline="0" dirty="0" smtClean="0">
                          <a:effectLst/>
                        </a:rPr>
                        <a:t> </a:t>
                      </a:r>
                      <a:r>
                        <a:rPr lang="en-GB" sz="1400" b="1" dirty="0" smtClean="0">
                          <a:effectLst/>
                        </a:rPr>
                        <a:t>Assessing </a:t>
                      </a:r>
                      <a:r>
                        <a:rPr lang="en-GB" sz="1400" b="1" dirty="0">
                          <a:effectLst/>
                        </a:rPr>
                        <a:t>Determinants &amp; Context:</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44481">
                <a:tc>
                  <a:txBody>
                    <a:bodyPr/>
                    <a:lstStyle/>
                    <a:p>
                      <a:pPr marL="122238" marR="0" indent="0">
                        <a:lnSpc>
                          <a:spcPct val="115000"/>
                        </a:lnSpc>
                        <a:spcBef>
                          <a:spcPts val="0"/>
                        </a:spcBef>
                        <a:spcAft>
                          <a:spcPts val="0"/>
                        </a:spcAft>
                      </a:pPr>
                      <a:r>
                        <a:rPr lang="en-GB" sz="1400" dirty="0">
                          <a:effectLst/>
                        </a:rPr>
                        <a:t>Create ties with CRVS systems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dirty="0">
                          <a:effectLst/>
                        </a:rPr>
                        <a:t>$</a:t>
                      </a:r>
                      <a:r>
                        <a:rPr lang="en-GB" sz="1400" dirty="0" smtClean="0">
                          <a:effectLst/>
                        </a:rPr>
                        <a:t>2M*</a:t>
                      </a:r>
                      <a:endParaRPr lang="en-US" sz="1400" dirty="0" smtClean="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122238" marR="0" indent="0">
                        <a:lnSpc>
                          <a:spcPct val="115000"/>
                        </a:lnSpc>
                        <a:spcBef>
                          <a:spcPts val="0"/>
                        </a:spcBef>
                        <a:spcAft>
                          <a:spcPts val="0"/>
                        </a:spcAft>
                      </a:pPr>
                      <a:r>
                        <a:rPr lang="en-GB" sz="1400" dirty="0">
                          <a:effectLst/>
                        </a:rPr>
                        <a:t>Nutrition, diet and food security</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$1-2M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0">
                <a:tc>
                  <a:txBody>
                    <a:bodyPr/>
                    <a:lstStyle/>
                    <a:p>
                      <a:pPr marL="0" marR="0" indent="0">
                        <a:lnSpc>
                          <a:spcPct val="115000"/>
                        </a:lnSpc>
                        <a:spcBef>
                          <a:spcPts val="0"/>
                        </a:spcBef>
                        <a:spcAft>
                          <a:spcPts val="0"/>
                        </a:spcAft>
                      </a:pPr>
                      <a:r>
                        <a:rPr lang="en-GB" sz="1400" b="1" dirty="0" smtClean="0">
                          <a:effectLst/>
                        </a:rPr>
                        <a:t>2.</a:t>
                      </a:r>
                      <a:r>
                        <a:rPr lang="en-GB" sz="1400" b="1" baseline="0" dirty="0" smtClean="0">
                          <a:effectLst/>
                        </a:rPr>
                        <a:t> </a:t>
                      </a:r>
                      <a:r>
                        <a:rPr lang="en-GB" sz="1400" b="1" dirty="0" smtClean="0">
                          <a:effectLst/>
                        </a:rPr>
                        <a:t>Updating </a:t>
                      </a:r>
                      <a:r>
                        <a:rPr lang="en-GB" sz="1400" b="1" dirty="0">
                          <a:effectLst/>
                        </a:rPr>
                        <a:t>Metrics Regularly </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GB" sz="1400" dirty="0">
                          <a:effectLst/>
                        </a:rPr>
                        <a:t>(core)</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122238" marR="0" indent="0">
                        <a:lnSpc>
                          <a:spcPct val="115000"/>
                        </a:lnSpc>
                        <a:spcBef>
                          <a:spcPts val="0"/>
                        </a:spcBef>
                        <a:spcAft>
                          <a:spcPts val="0"/>
                        </a:spcAft>
                      </a:pPr>
                      <a:r>
                        <a:rPr lang="en-GB" sz="1400" dirty="0">
                          <a:effectLst/>
                        </a:rPr>
                        <a:t>Environment, </a:t>
                      </a:r>
                      <a:r>
                        <a:rPr lang="en-GB" sz="1400" dirty="0" smtClean="0">
                          <a:effectLst/>
                        </a:rPr>
                        <a:t>Climate,</a:t>
                      </a:r>
                      <a:r>
                        <a:rPr lang="en-GB" sz="1400" baseline="0" dirty="0" smtClean="0">
                          <a:effectLst/>
                        </a:rPr>
                        <a:t> Indoor Air</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$2-3M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237599">
                <a:tc>
                  <a:txBody>
                    <a:bodyPr/>
                    <a:lstStyle/>
                    <a:p>
                      <a:pPr marL="0" marR="0" indent="0">
                        <a:lnSpc>
                          <a:spcPct val="115000"/>
                        </a:lnSpc>
                        <a:spcBef>
                          <a:spcPts val="0"/>
                        </a:spcBef>
                        <a:spcAft>
                          <a:spcPts val="0"/>
                        </a:spcAft>
                      </a:pPr>
                      <a:r>
                        <a:rPr lang="en-GB" sz="1400" b="1" dirty="0" smtClean="0">
                          <a:effectLst/>
                        </a:rPr>
                        <a:t>3.</a:t>
                      </a:r>
                      <a:r>
                        <a:rPr lang="en-GB" sz="1400" b="1" baseline="0" dirty="0" smtClean="0">
                          <a:effectLst/>
                        </a:rPr>
                        <a:t> </a:t>
                      </a:r>
                      <a:r>
                        <a:rPr lang="en-GB" sz="1400" b="1" dirty="0" smtClean="0">
                          <a:effectLst/>
                        </a:rPr>
                        <a:t>Studying Specific </a:t>
                      </a:r>
                      <a:r>
                        <a:rPr lang="en-GB" sz="1400" b="1" dirty="0">
                          <a:effectLst/>
                        </a:rPr>
                        <a:t>Life Stages</a:t>
                      </a:r>
                      <a:endParaRPr lang="en-US" sz="1400" b="1"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122238" marR="0" indent="0">
                        <a:lnSpc>
                          <a:spcPct val="115000"/>
                        </a:lnSpc>
                        <a:spcBef>
                          <a:spcPts val="0"/>
                        </a:spcBef>
                        <a:spcAft>
                          <a:spcPts val="0"/>
                        </a:spcAft>
                      </a:pPr>
                      <a:r>
                        <a:rPr lang="en-GB" sz="1400" dirty="0">
                          <a:effectLst/>
                        </a:rPr>
                        <a:t>Health, Equity and Poverty</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$5M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89928">
                <a:tc>
                  <a:txBody>
                    <a:bodyPr/>
                    <a:lstStyle/>
                    <a:p>
                      <a:pPr marL="122238" marR="0" indent="0">
                        <a:lnSpc>
                          <a:spcPct val="115000"/>
                        </a:lnSpc>
                        <a:spcBef>
                          <a:spcPts val="0"/>
                        </a:spcBef>
                        <a:spcAft>
                          <a:spcPts val="0"/>
                        </a:spcAft>
                      </a:pPr>
                      <a:r>
                        <a:rPr lang="en-GB" sz="1400" dirty="0">
                          <a:effectLst/>
                        </a:rPr>
                        <a:t>Fertility and Family Planning</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$1-5M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122238" marR="0" indent="0">
                        <a:lnSpc>
                          <a:spcPct val="115000"/>
                        </a:lnSpc>
                        <a:spcBef>
                          <a:spcPts val="0"/>
                        </a:spcBef>
                        <a:spcAft>
                          <a:spcPts val="0"/>
                        </a:spcAft>
                      </a:pPr>
                      <a:r>
                        <a:rPr lang="en-GB" sz="1400" dirty="0">
                          <a:effectLst/>
                        </a:rPr>
                        <a:t>Genetic factors in Health</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$5M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215794">
                <a:tc>
                  <a:txBody>
                    <a:bodyPr/>
                    <a:lstStyle/>
                    <a:p>
                      <a:pPr marL="122238" marR="0" indent="0">
                        <a:lnSpc>
                          <a:spcPct val="115000"/>
                        </a:lnSpc>
                        <a:spcBef>
                          <a:spcPts val="0"/>
                        </a:spcBef>
                        <a:spcAft>
                          <a:spcPts val="0"/>
                        </a:spcAft>
                      </a:pPr>
                      <a:r>
                        <a:rPr lang="en-GB" sz="1400" dirty="0">
                          <a:effectLst/>
                        </a:rPr>
                        <a:t>Pregnancy and Maternal &amp; Child Health &amp; Vaccinations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$1-8M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122238" marR="0" indent="0">
                        <a:lnSpc>
                          <a:spcPct val="115000"/>
                        </a:lnSpc>
                        <a:spcBef>
                          <a:spcPts val="0"/>
                        </a:spcBef>
                        <a:spcAft>
                          <a:spcPts val="0"/>
                        </a:spcAft>
                      </a:pPr>
                      <a:r>
                        <a:rPr lang="en-GB" sz="1400" dirty="0">
                          <a:effectLst/>
                        </a:rPr>
                        <a:t>Education Analysis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$1-3M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370840">
                <a:tc>
                  <a:txBody>
                    <a:bodyPr/>
                    <a:lstStyle/>
                    <a:p>
                      <a:pPr marL="122238" marR="0" indent="0">
                        <a:lnSpc>
                          <a:spcPct val="115000"/>
                        </a:lnSpc>
                        <a:spcBef>
                          <a:spcPts val="0"/>
                        </a:spcBef>
                        <a:spcAft>
                          <a:spcPts val="0"/>
                        </a:spcAft>
                      </a:pPr>
                      <a:r>
                        <a:rPr lang="en-GB" sz="1400" dirty="0">
                          <a:effectLst/>
                        </a:rPr>
                        <a:t>Adolescence—Health Transitions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a:effectLst/>
                        </a:rPr>
                        <a:t>$1-5M</a:t>
                      </a:r>
                      <a:endParaRPr lang="en-US" sz="140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122238" marR="0" indent="0">
                        <a:lnSpc>
                          <a:spcPct val="115000"/>
                        </a:lnSpc>
                        <a:spcBef>
                          <a:spcPts val="0"/>
                        </a:spcBef>
                        <a:spcAft>
                          <a:spcPts val="0"/>
                        </a:spcAft>
                      </a:pPr>
                      <a:r>
                        <a:rPr lang="en-GB" sz="1400" dirty="0">
                          <a:effectLst/>
                        </a:rPr>
                        <a:t>Health system assessments, </a:t>
                      </a:r>
                      <a:r>
                        <a:rPr lang="en-GB" sz="1400" dirty="0" smtClean="0">
                          <a:effectLst/>
                        </a:rPr>
                        <a:t>Health interventions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$3-5M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370840">
                <a:tc>
                  <a:txBody>
                    <a:bodyPr/>
                    <a:lstStyle/>
                    <a:p>
                      <a:pPr marL="122238" marR="0" indent="0">
                        <a:lnSpc>
                          <a:spcPct val="115000"/>
                        </a:lnSpc>
                        <a:spcBef>
                          <a:spcPts val="0"/>
                        </a:spcBef>
                        <a:spcAft>
                          <a:spcPts val="0"/>
                        </a:spcAft>
                      </a:pPr>
                      <a:r>
                        <a:rPr lang="en-GB" sz="1400" dirty="0">
                          <a:effectLst/>
                        </a:rPr>
                        <a:t>Adult Health &amp; Aging</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GB" sz="1400" dirty="0">
                          <a:effectLst/>
                        </a:rPr>
                        <a:t>$1-5M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dirty="0"/>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dirty="0"/>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55340">
                <a:tc gridSpan="3">
                  <a:txBody>
                    <a:bodyPr/>
                    <a:lstStyle/>
                    <a:p>
                      <a:pPr marL="122238" marR="0" indent="0" algn="ctr">
                        <a:lnSpc>
                          <a:spcPct val="115000"/>
                        </a:lnSpc>
                        <a:spcBef>
                          <a:spcPts val="0"/>
                        </a:spcBef>
                        <a:spcAft>
                          <a:spcPts val="0"/>
                        </a:spcAft>
                      </a:pPr>
                      <a:r>
                        <a:rPr lang="en-US" sz="1400" dirty="0" smtClean="0">
                          <a:effectLst/>
                          <a:latin typeface="Calibri"/>
                          <a:ea typeface="ＭＳ 明朝"/>
                          <a:cs typeface="Times New Roman"/>
                        </a:rPr>
                        <a:t>TOTAL POTENTIAL PROJECTS</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hMerge="1">
                  <a:txBody>
                    <a:bodyPr/>
                    <a:lstStyle/>
                    <a:p>
                      <a:pPr marL="0" marR="0" indent="0">
                        <a:lnSpc>
                          <a:spcPct val="115000"/>
                        </a:lnSpc>
                        <a:spcBef>
                          <a:spcPts val="0"/>
                        </a:spcBef>
                        <a:spcAft>
                          <a:spcPts val="0"/>
                        </a:spcAft>
                      </a:pP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effectLst/>
                        </a:rPr>
                        <a:t>$49-114M</a:t>
                      </a:r>
                      <a:endParaRPr lang="en-US" sz="1400" dirty="0">
                        <a:effectLst/>
                        <a:latin typeface="Calibri"/>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xmlns="" val="416380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Addressing Potential Challenges To Strategic Plan</a:t>
            </a:r>
            <a:endParaRPr lang="en-US" dirty="0"/>
          </a:p>
        </p:txBody>
      </p:sp>
      <p:sp>
        <p:nvSpPr>
          <p:cNvPr id="3" name="Content Placeholder 2"/>
          <p:cNvSpPr>
            <a:spLocks noGrp="1"/>
          </p:cNvSpPr>
          <p:nvPr>
            <p:ph idx="1"/>
          </p:nvPr>
        </p:nvSpPr>
        <p:spPr>
          <a:xfrm>
            <a:off x="685800" y="1289851"/>
            <a:ext cx="7772400" cy="5011552"/>
          </a:xfrm>
        </p:spPr>
        <p:txBody>
          <a:bodyPr>
            <a:normAutofit/>
          </a:bodyPr>
          <a:lstStyle/>
          <a:p>
            <a:pPr lvl="0"/>
            <a:r>
              <a:rPr lang="en-US" dirty="0" smtClean="0"/>
              <a:t>INDEPTH may not find sufficient funding to maintain the network</a:t>
            </a:r>
          </a:p>
          <a:p>
            <a:pPr lvl="1"/>
            <a:r>
              <a:rPr lang="en-US" dirty="0" smtClean="0"/>
              <a:t>The </a:t>
            </a:r>
            <a:r>
              <a:rPr lang="en-US" dirty="0" smtClean="0"/>
              <a:t>Resource Centre will </a:t>
            </a:r>
            <a:r>
              <a:rPr lang="en-US" dirty="0" smtClean="0"/>
              <a:t>seek specific funding for on-going Network</a:t>
            </a:r>
            <a:r>
              <a:rPr lang="en-US" dirty="0"/>
              <a:t> </a:t>
            </a:r>
            <a:r>
              <a:rPr lang="en-US" dirty="0" smtClean="0"/>
              <a:t>activities – Capacity Strengthening, Policy Engagement, and the regular updates of Network products.</a:t>
            </a:r>
          </a:p>
          <a:p>
            <a:pPr lvl="0">
              <a:spcBef>
                <a:spcPts val="1400"/>
              </a:spcBef>
            </a:pPr>
            <a:r>
              <a:rPr lang="en-US" dirty="0" smtClean="0"/>
              <a:t>Balancing interests between </a:t>
            </a:r>
            <a:r>
              <a:rPr lang="en-US" dirty="0" err="1" smtClean="0"/>
              <a:t>centres</a:t>
            </a:r>
            <a:r>
              <a:rPr lang="en-US" dirty="0" smtClean="0"/>
              <a:t> </a:t>
            </a:r>
            <a:r>
              <a:rPr lang="en-US" dirty="0" smtClean="0"/>
              <a:t>and network</a:t>
            </a:r>
          </a:p>
          <a:p>
            <a:pPr lvl="1"/>
            <a:r>
              <a:rPr lang="en-US" dirty="0" smtClean="0"/>
              <a:t>Ensure visibility for Centre participation in Network activities. </a:t>
            </a:r>
          </a:p>
          <a:p>
            <a:pPr>
              <a:spcBef>
                <a:spcPts val="1400"/>
              </a:spcBef>
            </a:pPr>
            <a:r>
              <a:rPr lang="en-US" dirty="0" smtClean="0"/>
              <a:t>Ensuring sufficient scientific leadership </a:t>
            </a:r>
          </a:p>
          <a:p>
            <a:pPr lvl="0">
              <a:spcBef>
                <a:spcPts val="1400"/>
              </a:spcBef>
            </a:pPr>
            <a:r>
              <a:rPr lang="en-US" dirty="0" smtClean="0"/>
              <a:t>Insufficient coordination of network activities </a:t>
            </a:r>
          </a:p>
          <a:p>
            <a:pPr lvl="0">
              <a:spcBef>
                <a:spcPts val="1400"/>
              </a:spcBef>
            </a:pPr>
            <a:r>
              <a:rPr lang="en-US" dirty="0" smtClean="0"/>
              <a:t>Ensuring investment in resources – at </a:t>
            </a:r>
            <a:r>
              <a:rPr lang="en-US" dirty="0" smtClean="0"/>
              <a:t>Resource Centre </a:t>
            </a:r>
            <a:r>
              <a:rPr lang="en-US" dirty="0" smtClean="0"/>
              <a:t>&amp; Working Groups – to ensure sufficient time for leaders to work across Network. </a:t>
            </a:r>
          </a:p>
          <a:p>
            <a:pPr lvl="0">
              <a:spcBef>
                <a:spcPts val="1400"/>
              </a:spcBef>
            </a:pPr>
            <a:r>
              <a:rPr lang="en-US" dirty="0" smtClean="0"/>
              <a:t>Low multi-site scientific productivity</a:t>
            </a:r>
          </a:p>
          <a:p>
            <a:pPr lvl="0">
              <a:spcBef>
                <a:spcPts val="1400"/>
              </a:spcBef>
            </a:pPr>
            <a:r>
              <a:rPr lang="en-US" dirty="0" smtClean="0"/>
              <a:t>Loss of cohesiveness with growth</a:t>
            </a:r>
          </a:p>
        </p:txBody>
      </p:sp>
    </p:spTree>
    <p:extLst>
      <p:ext uri="{BB962C8B-B14F-4D97-AF65-F5344CB8AC3E}">
        <p14:creationId xmlns:p14="http://schemas.microsoft.com/office/powerpoint/2010/main" xmlns="" val="3301997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kern="1200" dirty="0" smtClean="0">
                <a:solidFill>
                  <a:schemeClr val="tx1"/>
                </a:solidFill>
                <a:effectLst/>
                <a:latin typeface="+mj-lt"/>
                <a:ea typeface="+mj-ea"/>
                <a:cs typeface="+mj-cs"/>
              </a:rPr>
              <a:t>Objective 1: Enhance the Network's Capabilities: </a:t>
            </a:r>
            <a:endParaRPr lang="en-US" b="1" kern="1200" dirty="0" smtClean="0">
              <a:solidFill>
                <a:schemeClr val="tx1"/>
              </a:solidFill>
              <a:effectLst/>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xmlns="" val="1067093647"/>
              </p:ext>
            </p:extLst>
          </p:nvPr>
        </p:nvGraphicFramePr>
        <p:xfrm>
          <a:off x="685798" y="1313400"/>
          <a:ext cx="7772402" cy="3175000"/>
        </p:xfrm>
        <a:graphic>
          <a:graphicData uri="http://schemas.openxmlformats.org/drawingml/2006/table">
            <a:tbl>
              <a:tblPr firstRow="1" bandRow="1">
                <a:tableStyleId>{5C22544A-7EE6-4342-B048-85BDC9FD1C3A}</a:tableStyleId>
              </a:tblPr>
              <a:tblGrid>
                <a:gridCol w="4455103"/>
                <a:gridCol w="3317299"/>
              </a:tblGrid>
              <a:tr h="370840">
                <a:tc>
                  <a:txBody>
                    <a:bodyPr/>
                    <a:lstStyle/>
                    <a:p>
                      <a:pPr marL="0" marR="0" algn="ctr">
                        <a:lnSpc>
                          <a:spcPct val="115000"/>
                        </a:lnSpc>
                        <a:spcBef>
                          <a:spcPts val="0"/>
                        </a:spcBef>
                        <a:spcAft>
                          <a:spcPts val="0"/>
                        </a:spcAft>
                      </a:pPr>
                      <a:r>
                        <a:rPr lang="en-GB" sz="1600" b="1" dirty="0">
                          <a:effectLst/>
                          <a:latin typeface="Calibri"/>
                          <a:ea typeface="ＭＳ 明朝"/>
                          <a:cs typeface="Times New Roman"/>
                        </a:rPr>
                        <a:t>Sub-objective</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c>
                  <a:txBody>
                    <a:bodyPr/>
                    <a:lstStyle/>
                    <a:p>
                      <a:pPr marL="75565" marR="350520" algn="ctr">
                        <a:lnSpc>
                          <a:spcPct val="115000"/>
                        </a:lnSpc>
                        <a:spcBef>
                          <a:spcPts val="0"/>
                        </a:spcBef>
                        <a:spcAft>
                          <a:spcPts val="0"/>
                        </a:spcAft>
                      </a:pPr>
                      <a:r>
                        <a:rPr lang="en-GB" sz="1600" b="1">
                          <a:effectLst/>
                          <a:latin typeface="Calibri"/>
                          <a:ea typeface="ＭＳ 明朝"/>
                          <a:cs typeface="Times New Roman"/>
                        </a:rPr>
                        <a:t>Metrics</a:t>
                      </a:r>
                      <a:endParaRPr lang="en-US" sz="1600" b="1">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1. Roll out </a:t>
                      </a:r>
                      <a:r>
                        <a:rPr lang="en-GB" sz="1600" b="1" dirty="0" err="1">
                          <a:effectLst/>
                          <a:latin typeface="Calibri"/>
                          <a:ea typeface="ＭＳ 明朝"/>
                          <a:cs typeface="Times New Roman"/>
                        </a:rPr>
                        <a:t>openHDS</a:t>
                      </a:r>
                      <a:r>
                        <a:rPr lang="en-GB" sz="1600" b="1" dirty="0">
                          <a:effectLst/>
                          <a:latin typeface="Calibri"/>
                          <a:ea typeface="ＭＳ 明朝"/>
                          <a:cs typeface="Times New Roman"/>
                        </a:rPr>
                        <a:t> to 80% of all INDEPTH member Sites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685800" algn="l"/>
                        </a:tabLst>
                      </a:pPr>
                      <a:r>
                        <a:rPr lang="en-GB" sz="1600" b="1">
                          <a:effectLst/>
                          <a:latin typeface="Calibri"/>
                          <a:ea typeface="ＭＳ 明朝"/>
                          <a:cs typeface="Times New Roman"/>
                        </a:rPr>
                        <a:t># of Sites w/openHDS in process</a:t>
                      </a:r>
                      <a:endParaRPr lang="en-US" sz="1600" b="1">
                        <a:effectLst/>
                        <a:latin typeface="Calibri"/>
                        <a:ea typeface="ＭＳ 明朝"/>
                        <a:cs typeface="Times New Roman"/>
                      </a:endParaRPr>
                    </a:p>
                    <a:p>
                      <a:pPr marL="342900" marR="0" lvl="0" indent="-342900">
                        <a:lnSpc>
                          <a:spcPct val="115000"/>
                        </a:lnSpc>
                        <a:spcBef>
                          <a:spcPts val="0"/>
                        </a:spcBef>
                        <a:spcAft>
                          <a:spcPts val="0"/>
                        </a:spcAft>
                        <a:buFont typeface="Arial"/>
                        <a:buChar char="•"/>
                        <a:tabLst>
                          <a:tab pos="685800" algn="l"/>
                        </a:tabLst>
                      </a:pPr>
                      <a:r>
                        <a:rPr lang="en-GB" sz="1600" b="1">
                          <a:effectLst/>
                          <a:latin typeface="Calibri"/>
                          <a:ea typeface="ＭＳ 明朝"/>
                          <a:cs typeface="Times New Roman"/>
                        </a:rPr>
                        <a:t># of Sites fully on openHDS</a:t>
                      </a:r>
                      <a:endParaRPr lang="en-US" sz="1600" b="1">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2. Finish design for CHESS and pilot in 2 member Sites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685800" algn="l"/>
                        </a:tabLst>
                      </a:pPr>
                      <a:r>
                        <a:rPr lang="en-GB" sz="1600" b="1" dirty="0" smtClean="0">
                          <a:effectLst/>
                          <a:latin typeface="Calibri"/>
                          <a:ea typeface="ＭＳ 明朝"/>
                          <a:cs typeface="Times New Roman"/>
                        </a:rPr>
                        <a:t>Availability of results </a:t>
                      </a:r>
                      <a:r>
                        <a:rPr lang="en-GB" sz="1600" b="1" dirty="0">
                          <a:effectLst/>
                          <a:latin typeface="Calibri"/>
                          <a:ea typeface="ＭＳ 明朝"/>
                          <a:cs typeface="Times New Roman"/>
                        </a:rPr>
                        <a:t>of CHESS pilot</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3. Roll-out CHESS to </a:t>
                      </a:r>
                      <a:r>
                        <a:rPr lang="en-GB" sz="1600" b="1" dirty="0" smtClean="0">
                          <a:effectLst/>
                          <a:latin typeface="Calibri"/>
                          <a:ea typeface="ＭＳ 明朝"/>
                          <a:cs typeface="Times New Roman"/>
                        </a:rPr>
                        <a:t>50</a:t>
                      </a:r>
                      <a:r>
                        <a:rPr lang="en-GB" sz="1600" b="1" dirty="0">
                          <a:effectLst/>
                          <a:latin typeface="Calibri"/>
                          <a:ea typeface="ＭＳ 明朝"/>
                          <a:cs typeface="Times New Roman"/>
                        </a:rPr>
                        <a:t>% of all INDEPTH member Sites </a:t>
                      </a:r>
                      <a:r>
                        <a:rPr lang="en-GB" sz="1600" b="1" dirty="0" smtClean="0">
                          <a:effectLst/>
                          <a:latin typeface="Calibri"/>
                          <a:ea typeface="ＭＳ 明朝"/>
                          <a:cs typeface="Times New Roman"/>
                        </a:rPr>
                        <a:t>over course of plan</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685800" algn="l"/>
                        </a:tabLst>
                      </a:pPr>
                      <a:r>
                        <a:rPr lang="en-GB" sz="1600" b="1" dirty="0">
                          <a:effectLst/>
                          <a:latin typeface="Calibri"/>
                          <a:ea typeface="ＭＳ 明朝"/>
                          <a:cs typeface="Times New Roman"/>
                        </a:rPr>
                        <a:t># of Sites w/CHESS in process</a:t>
                      </a:r>
                      <a:endParaRPr lang="en-US" sz="1600" b="1" dirty="0">
                        <a:effectLst/>
                        <a:latin typeface="Calibri"/>
                        <a:ea typeface="ＭＳ 明朝"/>
                        <a:cs typeface="Times New Roman"/>
                      </a:endParaRPr>
                    </a:p>
                    <a:p>
                      <a:pPr marL="342900" marR="0" lvl="0" indent="-342900">
                        <a:lnSpc>
                          <a:spcPct val="115000"/>
                        </a:lnSpc>
                        <a:spcBef>
                          <a:spcPts val="0"/>
                        </a:spcBef>
                        <a:spcAft>
                          <a:spcPts val="0"/>
                        </a:spcAft>
                        <a:buFont typeface="Arial"/>
                        <a:buChar char="•"/>
                        <a:tabLst>
                          <a:tab pos="685800" algn="l"/>
                        </a:tabLst>
                      </a:pPr>
                      <a:r>
                        <a:rPr lang="en-GB" sz="1600" b="1" dirty="0">
                          <a:effectLst/>
                          <a:latin typeface="Calibri"/>
                          <a:ea typeface="ＭＳ 明朝"/>
                          <a:cs typeface="Times New Roman"/>
                        </a:rPr>
                        <a:t># of Sites fully on CHESS</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4. Roll-out </a:t>
                      </a:r>
                      <a:r>
                        <a:rPr lang="en-GB" sz="1600" b="1" dirty="0" smtClean="0">
                          <a:effectLst/>
                          <a:latin typeface="Calibri"/>
                          <a:ea typeface="ＭＳ 明朝"/>
                          <a:cs typeface="Times New Roman"/>
                        </a:rPr>
                        <a:t>WHO-2016 across </a:t>
                      </a:r>
                      <a:r>
                        <a:rPr lang="en-GB" sz="1600" b="1" dirty="0">
                          <a:effectLst/>
                          <a:latin typeface="Calibri"/>
                          <a:ea typeface="ＭＳ 明朝"/>
                          <a:cs typeface="Times New Roman"/>
                        </a:rPr>
                        <a:t>member sites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685800" algn="l"/>
                        </a:tabLst>
                      </a:pPr>
                      <a:r>
                        <a:rPr lang="en-GB" sz="1600" b="1" dirty="0">
                          <a:effectLst/>
                          <a:latin typeface="Calibri"/>
                          <a:ea typeface="ＭＳ 明朝"/>
                          <a:cs typeface="Times New Roman"/>
                        </a:rPr>
                        <a:t>Status of </a:t>
                      </a:r>
                      <a:r>
                        <a:rPr lang="en-US" sz="1600" b="1" dirty="0" smtClean="0">
                          <a:effectLst/>
                          <a:latin typeface="Calibri"/>
                          <a:ea typeface="ＭＳ 明朝"/>
                          <a:cs typeface="Times New Roman"/>
                        </a:rPr>
                        <a:t>WHO-2016</a:t>
                      </a:r>
                      <a:endParaRPr lang="en-US" sz="1600" b="1" dirty="0">
                        <a:effectLst/>
                        <a:latin typeface="Calibri"/>
                        <a:ea typeface="ＭＳ 明朝"/>
                        <a:cs typeface="Times New Roman"/>
                      </a:endParaRPr>
                    </a:p>
                    <a:p>
                      <a:pPr marL="342900" marR="0" lvl="0" indent="-342900">
                        <a:lnSpc>
                          <a:spcPct val="115000"/>
                        </a:lnSpc>
                        <a:spcBef>
                          <a:spcPts val="0"/>
                        </a:spcBef>
                        <a:spcAft>
                          <a:spcPts val="0"/>
                        </a:spcAft>
                        <a:buFont typeface="Arial"/>
                        <a:buChar char="•"/>
                        <a:tabLst>
                          <a:tab pos="685800" algn="l"/>
                        </a:tabLst>
                      </a:pPr>
                      <a:r>
                        <a:rPr lang="en-GB" sz="1600" b="1" dirty="0">
                          <a:effectLst/>
                          <a:latin typeface="Calibri"/>
                          <a:ea typeface="ＭＳ 明朝"/>
                          <a:cs typeface="Times New Roman"/>
                        </a:rPr>
                        <a:t># of Sites using </a:t>
                      </a:r>
                      <a:r>
                        <a:rPr lang="en-GB" sz="1600" b="1" dirty="0" smtClean="0">
                          <a:effectLst/>
                          <a:latin typeface="Calibri"/>
                          <a:ea typeface="ＭＳ 明朝"/>
                          <a:cs typeface="Times New Roman"/>
                        </a:rPr>
                        <a:t>WHO-2016</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5. Get 5 Centres to develop links with their country’s CRVS systems in </a:t>
                      </a:r>
                      <a:r>
                        <a:rPr lang="en-GB" sz="1600" b="1" dirty="0" smtClean="0">
                          <a:effectLst/>
                          <a:latin typeface="Calibri"/>
                          <a:ea typeface="ＭＳ 明朝"/>
                          <a:cs typeface="Times New Roman"/>
                        </a:rPr>
                        <a:t>first year</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685800" algn="l"/>
                        </a:tabLst>
                      </a:pPr>
                      <a:r>
                        <a:rPr lang="en-GB" sz="1600" b="1" dirty="0">
                          <a:effectLst/>
                          <a:latin typeface="Calibri"/>
                          <a:ea typeface="ＭＳ 明朝"/>
                          <a:cs typeface="Times New Roman"/>
                        </a:rPr>
                        <a:t># of Sites with clear linkage to national CRVS</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3771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kern="1200" dirty="0" smtClean="0">
                <a:solidFill>
                  <a:schemeClr val="tx1"/>
                </a:solidFill>
                <a:effectLst/>
              </a:rPr>
              <a:t>Objective 2: Conduct cutting-edge research, leveraging its longitudinal tracking: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976727874"/>
              </p:ext>
            </p:extLst>
          </p:nvPr>
        </p:nvGraphicFramePr>
        <p:xfrm>
          <a:off x="685798" y="1315500"/>
          <a:ext cx="7772402" cy="4757928"/>
        </p:xfrm>
        <a:graphic>
          <a:graphicData uri="http://schemas.openxmlformats.org/drawingml/2006/table">
            <a:tbl>
              <a:tblPr firstRow="1" bandRow="1">
                <a:tableStyleId>{5C22544A-7EE6-4342-B048-85BDC9FD1C3A}</a:tableStyleId>
              </a:tblPr>
              <a:tblGrid>
                <a:gridCol w="4455103"/>
                <a:gridCol w="3317299"/>
              </a:tblGrid>
              <a:tr h="370840">
                <a:tc>
                  <a:txBody>
                    <a:bodyPr/>
                    <a:lstStyle/>
                    <a:p>
                      <a:pPr marL="0" marR="0" algn="ctr">
                        <a:lnSpc>
                          <a:spcPct val="115000"/>
                        </a:lnSpc>
                        <a:spcBef>
                          <a:spcPts val="0"/>
                        </a:spcBef>
                        <a:spcAft>
                          <a:spcPts val="0"/>
                        </a:spcAft>
                      </a:pPr>
                      <a:r>
                        <a:rPr lang="en-GB" sz="1600" b="1" dirty="0">
                          <a:effectLst/>
                          <a:latin typeface="Calibri"/>
                          <a:ea typeface="ＭＳ 明朝"/>
                          <a:cs typeface="Times New Roman"/>
                        </a:rPr>
                        <a:t>Sub-objective</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c>
                  <a:txBody>
                    <a:bodyPr/>
                    <a:lstStyle/>
                    <a:p>
                      <a:pPr marL="114300" marR="0" indent="-114300" algn="ctr">
                        <a:lnSpc>
                          <a:spcPct val="115000"/>
                        </a:lnSpc>
                        <a:spcBef>
                          <a:spcPts val="0"/>
                        </a:spcBef>
                        <a:spcAft>
                          <a:spcPts val="0"/>
                        </a:spcAft>
                      </a:pPr>
                      <a:r>
                        <a:rPr lang="en-US" sz="1600" b="1" dirty="0">
                          <a:effectLst/>
                          <a:latin typeface="Calibri"/>
                          <a:ea typeface="ＭＳ 明朝"/>
                          <a:cs typeface="Times New Roman"/>
                        </a:rPr>
                        <a:t>Metrics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1. Increase the activity level of Working Groups and have 5 new active Working Groups by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operating Working Groups</a:t>
                      </a:r>
                    </a:p>
                    <a:p>
                      <a:pPr marL="171450" marR="0" indent="-171450">
                        <a:lnSpc>
                          <a:spcPct val="115000"/>
                        </a:lnSpc>
                        <a:spcBef>
                          <a:spcPts val="0"/>
                        </a:spcBef>
                        <a:spcAft>
                          <a:spcPts val="0"/>
                        </a:spcAft>
                        <a:buFont typeface="Arial"/>
                        <a:buChar char="•"/>
                      </a:pPr>
                      <a:r>
                        <a:rPr lang="en-US" sz="1600" b="1" dirty="0" smtClean="0">
                          <a:effectLst/>
                          <a:latin typeface="Calibri"/>
                          <a:ea typeface="ＭＳ 明朝"/>
                          <a:cs typeface="Times New Roman"/>
                        </a:rPr>
                        <a:t># of Working Groups providing repots in past 12 months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2. Increase the number/Quality of multicentre proposals by an additional 10% by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submitted proposals</a:t>
                      </a:r>
                    </a:p>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funded studies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3. Increase the number of multicentre grants and consultancies by 10% by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multicentre</a:t>
                      </a:r>
                      <a:r>
                        <a:rPr lang="en-US" sz="1600" b="1" dirty="0">
                          <a:effectLst/>
                          <a:latin typeface="Calibri"/>
                          <a:ea typeface="ＭＳ 明朝"/>
                          <a:cs typeface="Times New Roman"/>
                        </a:rPr>
                        <a:t> grants</a:t>
                      </a:r>
                    </a:p>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multicentre</a:t>
                      </a:r>
                      <a:r>
                        <a:rPr lang="en-US" sz="1600" b="1" dirty="0">
                          <a:effectLst/>
                          <a:latin typeface="Calibri"/>
                          <a:ea typeface="ＭＳ 明朝"/>
                          <a:cs typeface="Times New Roman"/>
                        </a:rPr>
                        <a:t> grants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4. Increase the number of multicentre publications by 10% by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multicentre</a:t>
                      </a:r>
                      <a:r>
                        <a:rPr lang="en-US" sz="1600" b="1" dirty="0">
                          <a:effectLst/>
                          <a:latin typeface="Calibri"/>
                          <a:ea typeface="ＭＳ 明朝"/>
                          <a:cs typeface="Times New Roman"/>
                        </a:rPr>
                        <a:t> publications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5. Publish annual update of core HDSS metrics across INDEPTH sites in 2017 </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sites participating in </a:t>
                      </a:r>
                      <a:r>
                        <a:rPr lang="en-US" sz="1600" b="1" dirty="0" err="1">
                          <a:effectLst/>
                          <a:latin typeface="Calibri"/>
                          <a:ea typeface="ＭＳ 明朝"/>
                          <a:cs typeface="Times New Roman"/>
                        </a:rPr>
                        <a:t>multicentre</a:t>
                      </a:r>
                      <a:r>
                        <a:rPr lang="en-US" sz="1600" b="1" dirty="0">
                          <a:effectLst/>
                          <a:latin typeface="Calibri"/>
                          <a:ea typeface="ＭＳ 明朝"/>
                          <a:cs typeface="Times New Roman"/>
                        </a:rPr>
                        <a:t> core publication</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6. Publish update of VA results for 2016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VA results completed</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7. Develop initial baseline for CHESS results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smtClean="0">
                          <a:effectLst/>
                          <a:latin typeface="Calibri"/>
                          <a:ea typeface="ＭＳ 明朝"/>
                          <a:cs typeface="Times New Roman"/>
                        </a:rPr>
                        <a:t>Availability of baseline </a:t>
                      </a:r>
                      <a:r>
                        <a:rPr lang="en-US" sz="1600" b="1" dirty="0">
                          <a:effectLst/>
                          <a:latin typeface="Calibri"/>
                          <a:ea typeface="ＭＳ 明朝"/>
                          <a:cs typeface="Times New Roman"/>
                        </a:rPr>
                        <a:t>CHESS results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166688" marR="0" indent="-166688">
                        <a:lnSpc>
                          <a:spcPct val="115000"/>
                        </a:lnSpc>
                        <a:spcBef>
                          <a:spcPts val="0"/>
                        </a:spcBef>
                        <a:spcAft>
                          <a:spcPts val="0"/>
                        </a:spcAft>
                      </a:pPr>
                      <a:r>
                        <a:rPr lang="en-GB" sz="1600" b="1" dirty="0">
                          <a:effectLst/>
                          <a:latin typeface="Calibri"/>
                          <a:ea typeface="ＭＳ 明朝"/>
                          <a:cs typeface="Times New Roman"/>
                        </a:rPr>
                        <a:t>8. </a:t>
                      </a:r>
                      <a:r>
                        <a:rPr lang="en-GB" sz="1600" b="1" dirty="0" smtClean="0">
                          <a:effectLst/>
                          <a:latin typeface="Calibri"/>
                          <a:ea typeface="ＭＳ 明朝"/>
                          <a:cs typeface="Times New Roman"/>
                        </a:rPr>
                        <a:t>Develop/publish </a:t>
                      </a:r>
                      <a:r>
                        <a:rPr lang="en-GB" sz="1600" b="1" dirty="0">
                          <a:effectLst/>
                          <a:latin typeface="Calibri"/>
                          <a:ea typeface="ＭＳ 明朝"/>
                          <a:cs typeface="Times New Roman"/>
                        </a:rPr>
                        <a:t>baseline SDG results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a:buChar char="•"/>
                      </a:pPr>
                      <a:r>
                        <a:rPr lang="en-US" sz="1600" b="1" dirty="0">
                          <a:effectLst/>
                          <a:latin typeface="Calibri"/>
                          <a:ea typeface="ＭＳ 明朝"/>
                          <a:cs typeface="Times New Roman"/>
                        </a:rPr>
                        <a:t># of Sites with baseline SDG results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9622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kern="1200" dirty="0" smtClean="0">
                <a:solidFill>
                  <a:schemeClr val="tx1"/>
                </a:solidFill>
                <a:effectLst/>
                <a:latin typeface="+mn-lt"/>
                <a:ea typeface="+mn-ea"/>
                <a:cs typeface="+mn-cs"/>
              </a:rPr>
              <a:t>Objective 3: Enrich &amp; Guide Policy That Is Community Responsive &amp; Linked To The SDGs: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01277592"/>
              </p:ext>
            </p:extLst>
          </p:nvPr>
        </p:nvGraphicFramePr>
        <p:xfrm>
          <a:off x="721426" y="1303894"/>
          <a:ext cx="7772402" cy="4857496"/>
        </p:xfrm>
        <a:graphic>
          <a:graphicData uri="http://schemas.openxmlformats.org/drawingml/2006/table">
            <a:tbl>
              <a:tblPr firstRow="1" bandRow="1">
                <a:tableStyleId>{5C22544A-7EE6-4342-B048-85BDC9FD1C3A}</a:tableStyleId>
              </a:tblPr>
              <a:tblGrid>
                <a:gridCol w="4455103"/>
                <a:gridCol w="3317299"/>
              </a:tblGrid>
              <a:tr h="370840">
                <a:tc>
                  <a:txBody>
                    <a:bodyPr/>
                    <a:lstStyle/>
                    <a:p>
                      <a:pPr marL="0" marR="0" algn="ctr">
                        <a:lnSpc>
                          <a:spcPct val="115000"/>
                        </a:lnSpc>
                        <a:spcBef>
                          <a:spcPts val="0"/>
                        </a:spcBef>
                        <a:spcAft>
                          <a:spcPts val="0"/>
                        </a:spcAft>
                      </a:pPr>
                      <a:r>
                        <a:rPr lang="en-GB" sz="1600" b="1" dirty="0">
                          <a:effectLst/>
                          <a:latin typeface="Calibri"/>
                          <a:ea typeface="ＭＳ 明朝"/>
                          <a:cs typeface="Times New Roman"/>
                        </a:rPr>
                        <a:t>Sub-objective</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c>
                  <a:txBody>
                    <a:bodyPr/>
                    <a:lstStyle/>
                    <a:p>
                      <a:pPr marL="0" marR="0" algn="ctr">
                        <a:lnSpc>
                          <a:spcPct val="115000"/>
                        </a:lnSpc>
                        <a:spcBef>
                          <a:spcPts val="0"/>
                        </a:spcBef>
                        <a:spcAft>
                          <a:spcPts val="0"/>
                        </a:spcAft>
                      </a:pPr>
                      <a:r>
                        <a:rPr lang="en-GB" sz="1600" b="1" dirty="0">
                          <a:effectLst/>
                          <a:latin typeface="Calibri"/>
                          <a:ea typeface="ＭＳ 明朝"/>
                          <a:cs typeface="Times New Roman"/>
                        </a:rPr>
                        <a:t>Metrics</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1. Increase the number of Systematic Reviews by 10% </a:t>
                      </a:r>
                      <a:r>
                        <a:rPr lang="en-GB" sz="1600" b="1" dirty="0" smtClean="0">
                          <a:effectLst/>
                          <a:latin typeface="Calibri"/>
                          <a:ea typeface="ＭＳ 明朝"/>
                          <a:cs typeface="Times New Roman"/>
                        </a:rPr>
                        <a:t>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Systematic </a:t>
                      </a:r>
                      <a:r>
                        <a:rPr lang="en-US" sz="1600" b="1" dirty="0" smtClean="0">
                          <a:effectLst/>
                          <a:latin typeface="Calibri"/>
                          <a:ea typeface="ＭＳ 明朝"/>
                          <a:cs typeface="Times New Roman"/>
                        </a:rPr>
                        <a:t>Reviews</a:t>
                      </a:r>
                      <a:r>
                        <a:rPr lang="en-US" sz="1600" b="1" baseline="0" dirty="0" smtClean="0">
                          <a:effectLst/>
                          <a:latin typeface="Calibri"/>
                          <a:ea typeface="ＭＳ 明朝"/>
                          <a:cs typeface="Times New Roman"/>
                        </a:rPr>
                        <a:t> </a:t>
                      </a:r>
                      <a:r>
                        <a:rPr lang="en-US" sz="1600" b="1" baseline="0" dirty="0" smtClean="0">
                          <a:solidFill>
                            <a:schemeClr val="tx1"/>
                          </a:solidFill>
                          <a:effectLst/>
                          <a:latin typeface="Calibri"/>
                          <a:ea typeface="ＭＳ 明朝"/>
                          <a:cs typeface="Times New Roman"/>
                        </a:rPr>
                        <a:t>published</a:t>
                      </a:r>
                      <a:endParaRPr lang="en-US" sz="1600" b="1" dirty="0">
                        <a:solidFill>
                          <a:schemeClr val="tx1"/>
                        </a:solidFill>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2. Increase the number/Quality of Policy Briefs (Secretariat, centres) by 10% by </a:t>
                      </a:r>
                      <a:r>
                        <a:rPr lang="en-GB" sz="1600" b="1" dirty="0" smtClean="0">
                          <a:effectLst/>
                          <a:latin typeface="Calibri"/>
                          <a:ea typeface="ＭＳ 明朝"/>
                          <a:cs typeface="Times New Roman"/>
                        </a:rPr>
                        <a:t>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Policy Briefs completed</a:t>
                      </a:r>
                    </a:p>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Qualitative review of impact of Policy Briefs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3. Increase the number of Stakeholder interactions (national, regional and </a:t>
                      </a:r>
                      <a:r>
                        <a:rPr lang="en-GB" sz="1600" b="1" dirty="0" err="1" smtClean="0">
                          <a:effectLst/>
                          <a:latin typeface="Calibri"/>
                          <a:ea typeface="ＭＳ 明朝"/>
                          <a:cs typeface="Times New Roman"/>
                        </a:rPr>
                        <a:t>int</a:t>
                      </a:r>
                      <a:r>
                        <a:rPr lang="en-GB" sz="1600" b="1" dirty="0" smtClean="0">
                          <a:effectLst/>
                          <a:latin typeface="Calibri"/>
                          <a:ea typeface="ＭＳ 明朝"/>
                          <a:cs typeface="Times New Roman"/>
                        </a:rPr>
                        <a:t>’) </a:t>
                      </a:r>
                      <a:r>
                        <a:rPr lang="en-GB" sz="1600" b="1" dirty="0">
                          <a:effectLst/>
                          <a:latin typeface="Calibri"/>
                          <a:ea typeface="ＭＳ 明朝"/>
                          <a:cs typeface="Times New Roman"/>
                        </a:rPr>
                        <a:t>by 10% by </a:t>
                      </a:r>
                      <a:r>
                        <a:rPr lang="en-GB" sz="1600" b="1" dirty="0" smtClean="0">
                          <a:effectLst/>
                          <a:latin typeface="Calibri"/>
                          <a:ea typeface="ＭＳ 明朝"/>
                          <a:cs typeface="Times New Roman"/>
                        </a:rPr>
                        <a:t>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presentations to policy stakeholders, by Centre, by Secretariat</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4. Increase Policy/Practice influence and the number of recommended changes linked to INDEPTH findings by 10% by </a:t>
                      </a:r>
                      <a:r>
                        <a:rPr lang="en-GB" sz="1600" b="1" dirty="0" smtClean="0">
                          <a:effectLst/>
                          <a:latin typeface="Calibri"/>
                          <a:ea typeface="ＭＳ 明朝"/>
                          <a:cs typeface="Times New Roman"/>
                        </a:rPr>
                        <a:t>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List of recommended changes</a:t>
                      </a:r>
                    </a:p>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Impact of recommended changes in policy and </a:t>
                      </a:r>
                      <a:r>
                        <a:rPr lang="en-US" sz="1600" b="1" dirty="0" smtClean="0">
                          <a:effectLst/>
                          <a:latin typeface="Calibri"/>
                          <a:ea typeface="ＭＳ 明朝"/>
                          <a:cs typeface="Times New Roman"/>
                        </a:rPr>
                        <a:t>practice</a:t>
                      </a:r>
                      <a:r>
                        <a:rPr lang="en-US" sz="1600" b="1" dirty="0">
                          <a:effectLst/>
                          <a:latin typeface="Calibri"/>
                          <a:ea typeface="ＭＳ 明朝"/>
                          <a:cs typeface="Times New Roman"/>
                        </a:rPr>
                        <a:t>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5. Double the number of policy makers who attend INDEPTH convened meetings in </a:t>
                      </a:r>
                      <a:r>
                        <a:rPr lang="en-GB" sz="1600" b="1" dirty="0" smtClean="0">
                          <a:effectLst/>
                          <a:latin typeface="Calibri"/>
                          <a:ea typeface="ＭＳ 明朝"/>
                          <a:cs typeface="Times New Roman"/>
                        </a:rPr>
                        <a:t>2018, </a:t>
                      </a:r>
                      <a:r>
                        <a:rPr lang="en-GB" sz="1600" b="1" dirty="0">
                          <a:effectLst/>
                          <a:latin typeface="Calibri"/>
                          <a:ea typeface="ＭＳ 明朝"/>
                          <a:cs typeface="Times New Roman"/>
                        </a:rPr>
                        <a:t>including </a:t>
                      </a:r>
                      <a:r>
                        <a:rPr lang="en-GB" sz="1600" b="1" dirty="0" smtClean="0">
                          <a:effectLst/>
                          <a:latin typeface="Calibri"/>
                          <a:ea typeface="ＭＳ 明朝"/>
                          <a:cs typeface="Times New Roman"/>
                        </a:rPr>
                        <a:t>2018 ISC</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policy makers attending ISC and other INDEPTH meetings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27013" marR="0" indent="-227013">
                        <a:lnSpc>
                          <a:spcPct val="115000"/>
                        </a:lnSpc>
                        <a:spcBef>
                          <a:spcPts val="0"/>
                        </a:spcBef>
                        <a:spcAft>
                          <a:spcPts val="0"/>
                        </a:spcAft>
                      </a:pPr>
                      <a:r>
                        <a:rPr lang="en-GB" sz="1600" b="1" dirty="0">
                          <a:effectLst/>
                          <a:latin typeface="Calibri"/>
                          <a:ea typeface="ＭＳ 明朝"/>
                          <a:cs typeface="Times New Roman"/>
                        </a:rPr>
                        <a:t>6. Get 5 additional Centres to formalize links with their country’s Ministry of Health</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Centres</a:t>
                      </a:r>
                      <a:r>
                        <a:rPr lang="en-US" sz="1600" b="1" dirty="0">
                          <a:effectLst/>
                          <a:latin typeface="Calibri"/>
                          <a:ea typeface="ＭＳ 明朝"/>
                          <a:cs typeface="Times New Roman"/>
                        </a:rPr>
                        <a:t> with formal links to Ministries of Health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49836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GB" b="1" kern="1200" dirty="0" smtClean="0">
                <a:solidFill>
                  <a:schemeClr val="tx1"/>
                </a:solidFill>
                <a:effectLst/>
                <a:ea typeface="+mn-ea"/>
                <a:cs typeface="+mn-cs"/>
              </a:rPr>
              <a:t> </a:t>
            </a:r>
            <a:r>
              <a:rPr lang="en-GB" b="1" kern="1200" dirty="0" smtClean="0">
                <a:solidFill>
                  <a:schemeClr val="tx1"/>
                </a:solidFill>
                <a:effectLst/>
              </a:rPr>
              <a:t>Objective 4: Strengthen Capacity of Centres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75903854"/>
              </p:ext>
            </p:extLst>
          </p:nvPr>
        </p:nvGraphicFramePr>
        <p:xfrm>
          <a:off x="685798" y="1315500"/>
          <a:ext cx="7772402" cy="2894584"/>
        </p:xfrm>
        <a:graphic>
          <a:graphicData uri="http://schemas.openxmlformats.org/drawingml/2006/table">
            <a:tbl>
              <a:tblPr firstRow="1" bandRow="1">
                <a:tableStyleId>{5C22544A-7EE6-4342-B048-85BDC9FD1C3A}</a:tableStyleId>
              </a:tblPr>
              <a:tblGrid>
                <a:gridCol w="4455103"/>
                <a:gridCol w="3317299"/>
              </a:tblGrid>
              <a:tr h="370840">
                <a:tc>
                  <a:txBody>
                    <a:bodyPr/>
                    <a:lstStyle/>
                    <a:p>
                      <a:pPr marL="0" marR="0" algn="ctr">
                        <a:lnSpc>
                          <a:spcPct val="115000"/>
                        </a:lnSpc>
                        <a:spcBef>
                          <a:spcPts val="0"/>
                        </a:spcBef>
                        <a:spcAft>
                          <a:spcPts val="0"/>
                        </a:spcAft>
                      </a:pPr>
                      <a:r>
                        <a:rPr lang="en-GB" sz="1600" b="1" dirty="0">
                          <a:solidFill>
                            <a:schemeClr val="bg1">
                              <a:lumMod val="95000"/>
                            </a:schemeClr>
                          </a:solidFill>
                          <a:effectLst/>
                          <a:latin typeface="Calibri"/>
                          <a:ea typeface="ＭＳ 明朝"/>
                          <a:cs typeface="Arial"/>
                        </a:rPr>
                        <a:t>Sub-objective</a:t>
                      </a:r>
                      <a:endParaRPr lang="en-US" sz="1600" dirty="0">
                        <a:solidFill>
                          <a:schemeClr val="bg1">
                            <a:lumMod val="95000"/>
                          </a:schemeClr>
                        </a:solidFill>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c>
                  <a:txBody>
                    <a:bodyPr/>
                    <a:lstStyle/>
                    <a:p>
                      <a:pPr marL="0" marR="0" algn="ctr">
                        <a:lnSpc>
                          <a:spcPct val="115000"/>
                        </a:lnSpc>
                        <a:spcBef>
                          <a:spcPts val="0"/>
                        </a:spcBef>
                        <a:spcAft>
                          <a:spcPts val="0"/>
                        </a:spcAft>
                      </a:pPr>
                      <a:r>
                        <a:rPr lang="en-GB" sz="1600" b="1" dirty="0">
                          <a:solidFill>
                            <a:schemeClr val="bg1">
                              <a:lumMod val="95000"/>
                            </a:schemeClr>
                          </a:solidFill>
                          <a:effectLst/>
                          <a:latin typeface="Calibri"/>
                          <a:ea typeface="ＭＳ 明朝"/>
                          <a:cs typeface="Arial"/>
                        </a:rPr>
                        <a:t>Metrics</a:t>
                      </a:r>
                      <a:endParaRPr lang="en-US" sz="1600" dirty="0">
                        <a:solidFill>
                          <a:schemeClr val="bg1">
                            <a:lumMod val="95000"/>
                          </a:schemeClr>
                        </a:solidFill>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r>
              <a:tr h="370840">
                <a:tc>
                  <a:txBody>
                    <a:bodyPr/>
                    <a:lstStyle/>
                    <a:p>
                      <a:pPr marL="234950" marR="0" indent="-234950">
                        <a:lnSpc>
                          <a:spcPct val="115000"/>
                        </a:lnSpc>
                        <a:spcBef>
                          <a:spcPts val="0"/>
                        </a:spcBef>
                        <a:spcAft>
                          <a:spcPts val="0"/>
                        </a:spcAft>
                      </a:pPr>
                      <a:r>
                        <a:rPr lang="en-GB" sz="1600" b="1" dirty="0">
                          <a:solidFill>
                            <a:srgbClr val="000000"/>
                          </a:solidFill>
                          <a:effectLst/>
                          <a:latin typeface="Calibri"/>
                          <a:ea typeface="ＭＳ 明朝"/>
                          <a:cs typeface="Arial"/>
                        </a:rPr>
                        <a:t>1. Train 10% more scientists and HDSS staff by 2017 and improve the skills of existing ones</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cap="none" dirty="0">
                          <a:solidFill>
                            <a:srgbClr val="000000"/>
                          </a:solidFill>
                          <a:effectLst/>
                          <a:latin typeface="Calibri"/>
                          <a:ea typeface="ＭＳ ゴシック"/>
                          <a:cs typeface="Calibri"/>
                        </a:rPr>
                        <a:t># of Scientists participating in Capacity Strengthening initiatives</a:t>
                      </a:r>
                      <a:endParaRPr lang="en-US" sz="1600" b="1" cap="none" dirty="0">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solidFill>
                            <a:srgbClr val="000000"/>
                          </a:solidFill>
                          <a:effectLst/>
                          <a:latin typeface="Calibri"/>
                          <a:ea typeface="ＭＳ 明朝"/>
                          <a:cs typeface="Arial"/>
                        </a:rPr>
                        <a:t>2. Improve data harmonisation and management across the network </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cap="none" dirty="0">
                          <a:solidFill>
                            <a:srgbClr val="000000"/>
                          </a:solidFill>
                          <a:effectLst/>
                          <a:latin typeface="Calibri"/>
                          <a:ea typeface="ＭＳ ゴシック"/>
                          <a:cs typeface="Calibri"/>
                        </a:rPr>
                        <a:t># of Sites on </a:t>
                      </a:r>
                      <a:r>
                        <a:rPr lang="en-US" sz="1600" b="1" cap="none" dirty="0" err="1">
                          <a:solidFill>
                            <a:srgbClr val="000000"/>
                          </a:solidFill>
                          <a:effectLst/>
                          <a:latin typeface="Calibri"/>
                          <a:ea typeface="ＭＳ ゴシック"/>
                          <a:cs typeface="Calibri"/>
                        </a:rPr>
                        <a:t>iShare</a:t>
                      </a:r>
                      <a:endParaRPr lang="en-US" sz="1600" b="1" cap="none" dirty="0">
                        <a:effectLst/>
                        <a:latin typeface="Calibri"/>
                        <a:ea typeface="ＭＳ 明朝"/>
                        <a:cs typeface="Calibri"/>
                      </a:endParaRPr>
                    </a:p>
                    <a:p>
                      <a:pPr marL="285750" marR="0" indent="-285750">
                        <a:lnSpc>
                          <a:spcPct val="115000"/>
                        </a:lnSpc>
                        <a:spcBef>
                          <a:spcPts val="0"/>
                        </a:spcBef>
                        <a:spcAft>
                          <a:spcPts val="0"/>
                        </a:spcAft>
                        <a:buFont typeface="Arial"/>
                        <a:buChar char="•"/>
                      </a:pPr>
                      <a:r>
                        <a:rPr lang="en-US" sz="1600" b="1" cap="none" dirty="0">
                          <a:solidFill>
                            <a:srgbClr val="000000"/>
                          </a:solidFill>
                          <a:effectLst/>
                          <a:latin typeface="Calibri"/>
                          <a:ea typeface="ＭＳ ゴシック"/>
                          <a:cs typeface="Calibri"/>
                        </a:rPr>
                        <a:t>Error rates</a:t>
                      </a:r>
                      <a:endParaRPr lang="en-US" sz="1600" b="1" cap="none" dirty="0">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solidFill>
                            <a:srgbClr val="000000"/>
                          </a:solidFill>
                          <a:effectLst/>
                          <a:latin typeface="Calibri"/>
                          <a:ea typeface="ＭＳ 明朝"/>
                          <a:cs typeface="Arial"/>
                        </a:rPr>
                        <a:t>3. Get 10 more Centres (and their Sites) to move to non-paper based data capture by </a:t>
                      </a:r>
                      <a:r>
                        <a:rPr lang="en-GB" sz="1600" b="1" dirty="0" smtClean="0">
                          <a:solidFill>
                            <a:srgbClr val="000000"/>
                          </a:solidFill>
                          <a:effectLst/>
                          <a:latin typeface="Calibri"/>
                          <a:ea typeface="ＭＳ 明朝"/>
                          <a:cs typeface="Arial"/>
                        </a:rPr>
                        <a:t>first</a:t>
                      </a:r>
                      <a:r>
                        <a:rPr lang="en-GB" sz="1600" b="1" baseline="0" dirty="0" smtClean="0">
                          <a:solidFill>
                            <a:srgbClr val="000000"/>
                          </a:solidFill>
                          <a:effectLst/>
                          <a:latin typeface="Calibri"/>
                          <a:ea typeface="ＭＳ 明朝"/>
                          <a:cs typeface="Arial"/>
                        </a:rPr>
                        <a:t> year</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cap="none" dirty="0">
                          <a:solidFill>
                            <a:srgbClr val="000000"/>
                          </a:solidFill>
                          <a:effectLst/>
                          <a:latin typeface="Calibri"/>
                          <a:ea typeface="ＭＳ ゴシック"/>
                          <a:cs typeface="Calibri"/>
                        </a:rPr>
                        <a:t># of </a:t>
                      </a:r>
                      <a:r>
                        <a:rPr lang="en-US" sz="1600" b="1" cap="none" dirty="0" err="1">
                          <a:solidFill>
                            <a:srgbClr val="000000"/>
                          </a:solidFill>
                          <a:effectLst/>
                          <a:latin typeface="Calibri"/>
                          <a:ea typeface="ＭＳ ゴシック"/>
                          <a:cs typeface="Calibri"/>
                        </a:rPr>
                        <a:t>Centres</a:t>
                      </a:r>
                      <a:r>
                        <a:rPr lang="en-US" sz="1600" b="1" cap="none" dirty="0">
                          <a:solidFill>
                            <a:srgbClr val="000000"/>
                          </a:solidFill>
                          <a:effectLst/>
                          <a:latin typeface="Calibri"/>
                          <a:ea typeface="ＭＳ ゴシック"/>
                          <a:cs typeface="Calibri"/>
                        </a:rPr>
                        <a:t> using non-paper based data capture</a:t>
                      </a:r>
                      <a:endParaRPr lang="en-US" sz="1600" b="1" cap="none" dirty="0">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solidFill>
                            <a:srgbClr val="000000"/>
                          </a:solidFill>
                          <a:effectLst/>
                          <a:latin typeface="Calibri"/>
                          <a:ea typeface="ＭＳ 明朝"/>
                          <a:cs typeface="Arial"/>
                        </a:rPr>
                        <a:t>4. Increase the number/Improve quality of publications using INDEPTH member data by 10% by </a:t>
                      </a:r>
                      <a:r>
                        <a:rPr lang="en-GB" sz="1600" b="1" dirty="0" smtClean="0">
                          <a:solidFill>
                            <a:srgbClr val="000000"/>
                          </a:solidFill>
                          <a:effectLst/>
                          <a:latin typeface="Calibri"/>
                          <a:ea typeface="ＭＳ 明朝"/>
                          <a:cs typeface="Arial"/>
                        </a:rPr>
                        <a:t>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cap="none" dirty="0">
                          <a:solidFill>
                            <a:srgbClr val="000000"/>
                          </a:solidFill>
                          <a:effectLst/>
                          <a:latin typeface="Calibri"/>
                          <a:ea typeface="ＭＳ ゴシック"/>
                          <a:cs typeface="Calibri"/>
                        </a:rPr>
                        <a:t># of publications that use member data</a:t>
                      </a:r>
                      <a:endParaRPr lang="en-US" sz="1600" b="1" cap="none" dirty="0">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7538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kern="1200" dirty="0" smtClean="0">
                <a:solidFill>
                  <a:schemeClr val="tx1"/>
                </a:solidFill>
                <a:effectLst/>
              </a:rPr>
              <a:t>Objective 5: Build Effective Partnerships:</a:t>
            </a:r>
            <a:r>
              <a:rPr lang="en-US" i="1" kern="1200" dirty="0" smtClean="0">
                <a:solidFill>
                  <a:schemeClr val="tx1"/>
                </a:solidFill>
                <a:effectLst/>
              </a:rPr>
              <a:t> </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xmlns="" val="1795964405"/>
              </p:ext>
            </p:extLst>
          </p:nvPr>
        </p:nvGraphicFramePr>
        <p:xfrm>
          <a:off x="685798" y="1315500"/>
          <a:ext cx="7772402" cy="3455416"/>
        </p:xfrm>
        <a:graphic>
          <a:graphicData uri="http://schemas.openxmlformats.org/drawingml/2006/table">
            <a:tbl>
              <a:tblPr firstRow="1" bandRow="1">
                <a:tableStyleId>{5C22544A-7EE6-4342-B048-85BDC9FD1C3A}</a:tableStyleId>
              </a:tblPr>
              <a:tblGrid>
                <a:gridCol w="4455103"/>
                <a:gridCol w="3317299"/>
              </a:tblGrid>
              <a:tr h="370840">
                <a:tc>
                  <a:txBody>
                    <a:bodyPr/>
                    <a:lstStyle/>
                    <a:p>
                      <a:pPr marL="0" marR="0" algn="ctr">
                        <a:lnSpc>
                          <a:spcPct val="115000"/>
                        </a:lnSpc>
                        <a:spcBef>
                          <a:spcPts val="0"/>
                        </a:spcBef>
                        <a:spcAft>
                          <a:spcPts val="0"/>
                        </a:spcAft>
                      </a:pPr>
                      <a:r>
                        <a:rPr lang="en-GB" sz="1600" b="1" dirty="0">
                          <a:solidFill>
                            <a:srgbClr val="F2F2F2"/>
                          </a:solidFill>
                          <a:effectLst/>
                          <a:latin typeface="Calibri"/>
                          <a:ea typeface="ＭＳ 明朝"/>
                          <a:cs typeface="Arial"/>
                        </a:rPr>
                        <a:t>Sub-objective</a:t>
                      </a:r>
                      <a:endParaRPr lang="en-US" sz="1600" dirty="0">
                        <a:solidFill>
                          <a:srgbClr val="F2F2F2"/>
                        </a:solidFill>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c>
                  <a:txBody>
                    <a:bodyPr/>
                    <a:lstStyle/>
                    <a:p>
                      <a:pPr marL="0" marR="0" algn="ctr">
                        <a:lnSpc>
                          <a:spcPct val="115000"/>
                        </a:lnSpc>
                        <a:spcBef>
                          <a:spcPts val="0"/>
                        </a:spcBef>
                        <a:spcAft>
                          <a:spcPts val="0"/>
                        </a:spcAft>
                      </a:pPr>
                      <a:r>
                        <a:rPr lang="en-GB" sz="1600" b="1" dirty="0">
                          <a:solidFill>
                            <a:srgbClr val="F2F2F2"/>
                          </a:solidFill>
                          <a:effectLst/>
                          <a:latin typeface="Calibri"/>
                          <a:ea typeface="ＭＳ 明朝"/>
                          <a:cs typeface="Arial"/>
                        </a:rPr>
                        <a:t>Metrics</a:t>
                      </a:r>
                      <a:endParaRPr lang="en-US" sz="1600" dirty="0">
                        <a:solidFill>
                          <a:srgbClr val="F2F2F2"/>
                        </a:solidFill>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40"/>
                    </a:solidFill>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1. Increase number of partnerships with internationally recognized Academic institutions by 10% in </a:t>
                      </a:r>
                      <a:r>
                        <a:rPr lang="en-GB" sz="1600" b="1" dirty="0" smtClean="0">
                          <a:effectLst/>
                          <a:latin typeface="Calibri"/>
                          <a:ea typeface="ＭＳ 明朝"/>
                          <a:cs typeface="Times New Roman"/>
                        </a:rPr>
                        <a:t>first year</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List of partnerships</a:t>
                      </a:r>
                    </a:p>
                    <a:p>
                      <a:pPr marL="285750" marR="0" indent="-285750" algn="l">
                        <a:lnSpc>
                          <a:spcPct val="115000"/>
                        </a:lnSpc>
                        <a:spcBef>
                          <a:spcPts val="0"/>
                        </a:spcBef>
                        <a:spcAft>
                          <a:spcPts val="0"/>
                        </a:spcAft>
                        <a:buFont typeface="Arial"/>
                        <a:buChar char="•"/>
                      </a:pPr>
                      <a:r>
                        <a:rPr lang="en-US" sz="1600" b="1" dirty="0">
                          <a:effectLst/>
                          <a:latin typeface="Calibri"/>
                          <a:ea typeface="ＭＳ 明朝"/>
                          <a:cs typeface="Times New Roman"/>
                        </a:rPr>
                        <a:t># of partnerships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2. Work with 10 Centres to develop formalized links with their local health districts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Centres</a:t>
                      </a:r>
                      <a:r>
                        <a:rPr lang="en-US" sz="1600" b="1" dirty="0">
                          <a:effectLst/>
                          <a:latin typeface="Calibri"/>
                          <a:ea typeface="ＭＳ 明朝"/>
                          <a:cs typeface="Times New Roman"/>
                        </a:rPr>
                        <a:t> with formal links with local health districts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3. Work with 5 Centres to develop formalized links with their national policy makers in 2017</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Centres</a:t>
                      </a:r>
                      <a:r>
                        <a:rPr lang="en-US" sz="1600" b="1" dirty="0">
                          <a:effectLst/>
                          <a:latin typeface="Calibri"/>
                          <a:ea typeface="ＭＳ 明朝"/>
                          <a:cs typeface="Times New Roman"/>
                        </a:rPr>
                        <a:t> with formal links with national policy makers (not just Ministries of Health)</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34950" marR="0" indent="-234950">
                        <a:lnSpc>
                          <a:spcPct val="115000"/>
                        </a:lnSpc>
                        <a:spcBef>
                          <a:spcPts val="0"/>
                        </a:spcBef>
                        <a:spcAft>
                          <a:spcPts val="0"/>
                        </a:spcAft>
                      </a:pPr>
                      <a:r>
                        <a:rPr lang="en-GB" sz="1600" b="1" dirty="0">
                          <a:effectLst/>
                          <a:latin typeface="Calibri"/>
                          <a:ea typeface="ＭＳ 明朝"/>
                          <a:cs typeface="Times New Roman"/>
                        </a:rPr>
                        <a:t>4. Develop links with officials tracking SDG results in 5 INDEPTH countries in </a:t>
                      </a:r>
                      <a:r>
                        <a:rPr lang="en-GB" sz="1600" b="1" dirty="0" smtClean="0">
                          <a:effectLst/>
                          <a:latin typeface="Calibri"/>
                          <a:ea typeface="ＭＳ 明朝"/>
                          <a:cs typeface="Times New Roman"/>
                        </a:rPr>
                        <a:t>first year</a:t>
                      </a:r>
                      <a:endParaRPr lang="en-US" sz="1600" b="1" dirty="0">
                        <a:effectLst/>
                        <a:latin typeface="Calibri"/>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a:buChar char="•"/>
                      </a:pPr>
                      <a:r>
                        <a:rPr lang="en-US" sz="1600" b="1" dirty="0">
                          <a:effectLst/>
                          <a:latin typeface="Calibri"/>
                          <a:ea typeface="ＭＳ 明朝"/>
                          <a:cs typeface="Times New Roman"/>
                        </a:rPr>
                        <a:t># of </a:t>
                      </a:r>
                      <a:r>
                        <a:rPr lang="en-US" sz="1600" b="1" dirty="0" err="1">
                          <a:effectLst/>
                          <a:latin typeface="Calibri"/>
                          <a:ea typeface="ＭＳ 明朝"/>
                          <a:cs typeface="Times New Roman"/>
                        </a:rPr>
                        <a:t>Centres</a:t>
                      </a:r>
                      <a:r>
                        <a:rPr lang="en-US" sz="1600" b="1" dirty="0">
                          <a:effectLst/>
                          <a:latin typeface="Calibri"/>
                          <a:ea typeface="ＭＳ 明朝"/>
                          <a:cs typeface="Times New Roman"/>
                        </a:rPr>
                        <a:t> with formal links with national ministries focused on SDGs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0992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INDEPTH Value Proposition:</a:t>
            </a:r>
            <a:endParaRPr lang="en-US" dirty="0"/>
          </a:p>
        </p:txBody>
      </p:sp>
      <p:sp>
        <p:nvSpPr>
          <p:cNvPr id="3" name="Content Placeholder 2"/>
          <p:cNvSpPr>
            <a:spLocks noGrp="1"/>
          </p:cNvSpPr>
          <p:nvPr>
            <p:ph idx="1"/>
          </p:nvPr>
        </p:nvSpPr>
        <p:spPr/>
        <p:txBody>
          <a:bodyPr>
            <a:normAutofit/>
          </a:bodyPr>
          <a:lstStyle/>
          <a:p>
            <a:pPr marL="0" lvl="0" indent="0"/>
            <a:r>
              <a:rPr lang="en-US" sz="2400" dirty="0" smtClean="0"/>
              <a:t>INDEPTH's on-going </a:t>
            </a:r>
            <a:r>
              <a:rPr lang="en-US" sz="2400" i="1" dirty="0" smtClean="0"/>
              <a:t>longitudinal</a:t>
            </a:r>
            <a:r>
              <a:rPr lang="en-US" sz="2400" dirty="0" smtClean="0"/>
              <a:t> health and demographic tracking across the...</a:t>
            </a:r>
          </a:p>
          <a:p>
            <a:pPr marL="0" lvl="0" indent="0">
              <a:spcBef>
                <a:spcPts val="2000"/>
              </a:spcBef>
            </a:pPr>
            <a:r>
              <a:rPr lang="en-US" sz="2400" i="1" dirty="0" smtClean="0"/>
              <a:t>network</a:t>
            </a:r>
            <a:r>
              <a:rPr lang="en-US" sz="2400" dirty="0" smtClean="0"/>
              <a:t> of </a:t>
            </a:r>
            <a:r>
              <a:rPr lang="en-US" sz="2400" i="1" dirty="0" smtClean="0"/>
              <a:t>independent population-based </a:t>
            </a:r>
            <a:r>
              <a:rPr lang="en-US" sz="2400" dirty="0" err="1" smtClean="0"/>
              <a:t>Centres</a:t>
            </a:r>
            <a:r>
              <a:rPr lang="en-US" sz="2400" dirty="0" smtClean="0"/>
              <a:t> operating in different systems and cultures…</a:t>
            </a:r>
          </a:p>
          <a:p>
            <a:pPr lvl="0">
              <a:spcBef>
                <a:spcPts val="2000"/>
              </a:spcBef>
            </a:pPr>
            <a:r>
              <a:rPr lang="en-US" sz="2400" dirty="0"/>
              <a:t>e</a:t>
            </a:r>
            <a:r>
              <a:rPr lang="en-US" sz="2400" dirty="0" smtClean="0"/>
              <a:t>nable our scientists and scientific </a:t>
            </a:r>
            <a:r>
              <a:rPr lang="en-US" sz="2400" dirty="0"/>
              <a:t>partners </a:t>
            </a:r>
            <a:r>
              <a:rPr lang="en-US" sz="2400" dirty="0" smtClean="0"/>
              <a:t>to offer </a:t>
            </a:r>
            <a:r>
              <a:rPr lang="en-US" sz="2400" dirty="0"/>
              <a:t>a unique vehicle </a:t>
            </a:r>
            <a:r>
              <a:rPr lang="en-US" sz="2400" dirty="0" smtClean="0"/>
              <a:t>for…</a:t>
            </a:r>
          </a:p>
          <a:p>
            <a:pPr lvl="0">
              <a:spcBef>
                <a:spcPts val="2000"/>
              </a:spcBef>
            </a:pPr>
            <a:r>
              <a:rPr lang="en-US" sz="2400" dirty="0" smtClean="0"/>
              <a:t>the </a:t>
            </a:r>
            <a:r>
              <a:rPr lang="en-US" sz="2400" i="1" dirty="0" smtClean="0"/>
              <a:t>study</a:t>
            </a:r>
            <a:r>
              <a:rPr lang="en-US" sz="2400" dirty="0" smtClean="0"/>
              <a:t> of the impact of </a:t>
            </a:r>
            <a:r>
              <a:rPr lang="en-US" sz="2400" i="1" dirty="0" smtClean="0"/>
              <a:t>policy</a:t>
            </a:r>
            <a:r>
              <a:rPr lang="en-US" sz="2400" dirty="0" smtClean="0"/>
              <a:t> and </a:t>
            </a:r>
            <a:r>
              <a:rPr lang="en-US" sz="2400" i="1" dirty="0" smtClean="0"/>
              <a:t>practice</a:t>
            </a:r>
            <a:r>
              <a:rPr lang="en-US" sz="2400" dirty="0" smtClean="0"/>
              <a:t> and…</a:t>
            </a:r>
          </a:p>
          <a:p>
            <a:pPr marL="0" lvl="0" indent="0">
              <a:spcBef>
                <a:spcPts val="2000"/>
              </a:spcBef>
            </a:pPr>
            <a:r>
              <a:rPr lang="en-US" sz="2400" dirty="0" smtClean="0"/>
              <a:t>the </a:t>
            </a:r>
            <a:r>
              <a:rPr lang="en-US" sz="2400" i="1" dirty="0" smtClean="0"/>
              <a:t>development</a:t>
            </a:r>
            <a:r>
              <a:rPr lang="en-US" sz="2400" dirty="0" smtClean="0"/>
              <a:t> and </a:t>
            </a:r>
            <a:r>
              <a:rPr lang="en-US" sz="2400" i="1" dirty="0" smtClean="0"/>
              <a:t>validation</a:t>
            </a:r>
            <a:r>
              <a:rPr lang="en-US" sz="2400" dirty="0" smtClean="0"/>
              <a:t> of effective </a:t>
            </a:r>
            <a:r>
              <a:rPr lang="en-US" sz="2400" i="1" dirty="0" smtClean="0"/>
              <a:t>interventions</a:t>
            </a:r>
            <a:r>
              <a:rPr lang="en-US" sz="2400" dirty="0" smtClean="0"/>
              <a:t>. </a:t>
            </a:r>
          </a:p>
          <a:p>
            <a:pPr lvl="0"/>
            <a:endParaRPr lang="en-US" sz="2400" dirty="0" smtClean="0"/>
          </a:p>
        </p:txBody>
      </p:sp>
    </p:spTree>
    <p:extLst>
      <p:ext uri="{BB962C8B-B14F-4D97-AF65-F5344CB8AC3E}">
        <p14:creationId xmlns:p14="http://schemas.microsoft.com/office/powerpoint/2010/main" xmlns="" val="243430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Competitive Advantage</a:t>
            </a:r>
            <a:endParaRPr lang="en-US" dirty="0"/>
          </a:p>
        </p:txBody>
      </p:sp>
      <p:sp>
        <p:nvSpPr>
          <p:cNvPr id="3" name="Content Placeholder 2"/>
          <p:cNvSpPr>
            <a:spLocks noGrp="1"/>
          </p:cNvSpPr>
          <p:nvPr>
            <p:ph idx="1"/>
          </p:nvPr>
        </p:nvSpPr>
        <p:spPr>
          <a:xfrm>
            <a:off x="685800" y="1355105"/>
            <a:ext cx="7772400" cy="4724400"/>
          </a:xfrm>
        </p:spPr>
        <p:txBody>
          <a:bodyPr>
            <a:noAutofit/>
          </a:bodyPr>
          <a:lstStyle/>
          <a:p>
            <a:pPr marL="342900" lvl="0" indent="-342900">
              <a:buFont typeface="+mj-lt"/>
              <a:buAutoNum type="arabicPeriod"/>
            </a:pPr>
            <a:r>
              <a:rPr lang="en-US" dirty="0"/>
              <a:t>A unique network of independent HDSS </a:t>
            </a:r>
            <a:r>
              <a:rPr lang="en-US" dirty="0" err="1"/>
              <a:t>centres</a:t>
            </a:r>
            <a:r>
              <a:rPr lang="en-US" dirty="0"/>
              <a:t> </a:t>
            </a:r>
          </a:p>
          <a:p>
            <a:pPr lvl="1">
              <a:spcBef>
                <a:spcPts val="200"/>
              </a:spcBef>
            </a:pPr>
            <a:r>
              <a:rPr lang="en-US" dirty="0"/>
              <a:t>Conducting longitudinal population-based </a:t>
            </a:r>
            <a:r>
              <a:rPr lang="en-US" dirty="0" smtClean="0"/>
              <a:t>tracking</a:t>
            </a:r>
            <a:endParaRPr lang="en-US" dirty="0"/>
          </a:p>
          <a:p>
            <a:pPr lvl="1">
              <a:spcBef>
                <a:spcPts val="200"/>
              </a:spcBef>
            </a:pPr>
            <a:r>
              <a:rPr lang="en-US" dirty="0" smtClean="0"/>
              <a:t>Comparing data across different systems and cultures</a:t>
            </a:r>
          </a:p>
          <a:p>
            <a:pPr lvl="1">
              <a:spcBef>
                <a:spcPts val="200"/>
              </a:spcBef>
            </a:pPr>
            <a:r>
              <a:rPr lang="en-US" dirty="0" smtClean="0"/>
              <a:t>Leveraging the collective value of data across sites</a:t>
            </a:r>
          </a:p>
          <a:p>
            <a:pPr marL="342900" indent="-342900">
              <a:spcBef>
                <a:spcPts val="1400"/>
              </a:spcBef>
              <a:buFont typeface="+mj-lt"/>
              <a:buAutoNum type="arabicPeriod"/>
            </a:pPr>
            <a:r>
              <a:rPr lang="en-US" dirty="0" smtClean="0"/>
              <a:t>A </a:t>
            </a:r>
            <a:r>
              <a:rPr lang="en-US" dirty="0"/>
              <a:t>high-quality research capacity for multi-site studies using longitudinal, population-based tracking.</a:t>
            </a:r>
          </a:p>
          <a:p>
            <a:pPr marL="342900" lvl="0" indent="-342900">
              <a:spcBef>
                <a:spcPts val="1400"/>
              </a:spcBef>
              <a:buFont typeface="+mj-lt"/>
              <a:buAutoNum type="arabicPeriod"/>
            </a:pPr>
            <a:r>
              <a:rPr lang="en-US" dirty="0" smtClean="0"/>
              <a:t>Linking member </a:t>
            </a:r>
            <a:r>
              <a:rPr lang="en-US" dirty="0" err="1" smtClean="0"/>
              <a:t>centres</a:t>
            </a:r>
            <a:r>
              <a:rPr lang="en-US" dirty="0" smtClean="0"/>
              <a:t> with health and other policy</a:t>
            </a:r>
            <a:r>
              <a:rPr lang="en-US" dirty="0"/>
              <a:t>-makers to </a:t>
            </a:r>
            <a:r>
              <a:rPr lang="en-US" dirty="0" smtClean="0"/>
              <a:t>magnify research findings and enable </a:t>
            </a:r>
            <a:r>
              <a:rPr lang="en-US" dirty="0"/>
              <a:t>evidence-based </a:t>
            </a:r>
            <a:r>
              <a:rPr lang="en-US" dirty="0" smtClean="0"/>
              <a:t>decisions. </a:t>
            </a:r>
            <a:endParaRPr lang="en-US" dirty="0"/>
          </a:p>
          <a:p>
            <a:pPr marL="736600" lvl="1" indent="-342900">
              <a:buFont typeface="Arial"/>
              <a:buChar char="•"/>
            </a:pPr>
            <a:r>
              <a:rPr lang="en-US" dirty="0" smtClean="0"/>
              <a:t>Well positioned to support stakeholders focused on leveraging accurate data and assessing key SDGs</a:t>
            </a:r>
          </a:p>
          <a:p>
            <a:pPr marL="342900" lvl="0" indent="-342900">
              <a:spcBef>
                <a:spcPts val="1400"/>
              </a:spcBef>
              <a:buFont typeface="+mj-lt"/>
              <a:buAutoNum type="arabicPeriod"/>
            </a:pPr>
            <a:r>
              <a:rPr lang="en-US" dirty="0" smtClean="0"/>
              <a:t>Strengthening the community </a:t>
            </a:r>
            <a:r>
              <a:rPr lang="en-US" dirty="0"/>
              <a:t>of scientists </a:t>
            </a:r>
            <a:r>
              <a:rPr lang="en-US" dirty="0" smtClean="0"/>
              <a:t>by </a:t>
            </a:r>
            <a:r>
              <a:rPr lang="en-US" dirty="0"/>
              <a:t>harnessing expertise, improving training, enhancing career paths, and sharing </a:t>
            </a:r>
            <a:r>
              <a:rPr lang="en-US" dirty="0" smtClean="0"/>
              <a:t>data</a:t>
            </a:r>
          </a:p>
        </p:txBody>
      </p:sp>
    </p:spTree>
    <p:extLst>
      <p:ext uri="{BB962C8B-B14F-4D97-AF65-F5344CB8AC3E}">
        <p14:creationId xmlns:p14="http://schemas.microsoft.com/office/powerpoint/2010/main" xmlns="" val="67133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Key Strategic </a:t>
            </a:r>
            <a:r>
              <a:rPr lang="en-US" dirty="0"/>
              <a:t>O</a:t>
            </a:r>
            <a:r>
              <a:rPr lang="en-US" dirty="0" smtClean="0"/>
              <a:t>bjectives</a:t>
            </a:r>
            <a:endParaRPr lang="en-US" dirty="0"/>
          </a:p>
        </p:txBody>
      </p:sp>
      <p:sp>
        <p:nvSpPr>
          <p:cNvPr id="3" name="Content Placeholder 2"/>
          <p:cNvSpPr>
            <a:spLocks noGrp="1"/>
          </p:cNvSpPr>
          <p:nvPr>
            <p:ph idx="1"/>
          </p:nvPr>
        </p:nvSpPr>
        <p:spPr/>
        <p:txBody>
          <a:bodyPr>
            <a:noAutofit/>
          </a:bodyPr>
          <a:lstStyle/>
          <a:p>
            <a:pPr marL="342900" lvl="0" indent="-342900">
              <a:buFont typeface="+mj-lt"/>
              <a:buAutoNum type="arabicPeriod"/>
            </a:pPr>
            <a:r>
              <a:rPr lang="en-US" dirty="0" smtClean="0"/>
              <a:t>Enhance the INDEPTH Network's capabilities: </a:t>
            </a:r>
          </a:p>
          <a:p>
            <a:pPr lvl="1">
              <a:spcBef>
                <a:spcPts val="200"/>
              </a:spcBef>
            </a:pPr>
            <a:r>
              <a:rPr lang="en-US" dirty="0" smtClean="0"/>
              <a:t>Invest to improve and expand the underlying longitudinal, population-based tracking platform </a:t>
            </a:r>
          </a:p>
          <a:p>
            <a:pPr lvl="1">
              <a:spcBef>
                <a:spcPts val="200"/>
              </a:spcBef>
            </a:pPr>
            <a:r>
              <a:rPr lang="en-US" dirty="0" smtClean="0"/>
              <a:t>Continue to ensure </a:t>
            </a:r>
            <a:r>
              <a:rPr lang="en-US" dirty="0"/>
              <a:t>ethically sound research </a:t>
            </a:r>
            <a:r>
              <a:rPr lang="en-US" dirty="0" smtClean="0"/>
              <a:t>sensitive to local circumstances</a:t>
            </a:r>
          </a:p>
          <a:p>
            <a:pPr marL="342900" lvl="0" indent="-342900">
              <a:spcBef>
                <a:spcPts val="1400"/>
              </a:spcBef>
              <a:buFont typeface="+mj-lt"/>
              <a:buAutoNum type="arabicPeriod"/>
            </a:pPr>
            <a:r>
              <a:rPr lang="en-US" dirty="0" smtClean="0"/>
              <a:t>Conduct multi-</a:t>
            </a:r>
            <a:r>
              <a:rPr lang="en-US" dirty="0" err="1" smtClean="0"/>
              <a:t>centre</a:t>
            </a:r>
            <a:r>
              <a:rPr lang="en-US" dirty="0" smtClean="0"/>
              <a:t> research, leveraging longitudinal tracking</a:t>
            </a:r>
          </a:p>
          <a:p>
            <a:pPr marL="342900" lvl="0" indent="-342900">
              <a:spcBef>
                <a:spcPts val="1400"/>
              </a:spcBef>
              <a:buFont typeface="+mj-lt"/>
              <a:buAutoNum type="arabicPeriod"/>
            </a:pPr>
            <a:r>
              <a:rPr lang="en-US" dirty="0" smtClean="0"/>
              <a:t>Enrich &amp; guide policy: linked to SDGs and using our accurate data </a:t>
            </a:r>
          </a:p>
          <a:p>
            <a:pPr lvl="1">
              <a:spcBef>
                <a:spcPts val="200"/>
              </a:spcBef>
            </a:pPr>
            <a:r>
              <a:rPr lang="en-US" dirty="0"/>
              <a:t>Address neglected issues and the impact of social inequality </a:t>
            </a:r>
          </a:p>
          <a:p>
            <a:pPr marL="342900" lvl="0" indent="-342900">
              <a:spcBef>
                <a:spcPts val="1400"/>
              </a:spcBef>
              <a:buFont typeface="+mj-lt"/>
              <a:buAutoNum type="arabicPeriod"/>
            </a:pPr>
            <a:r>
              <a:rPr lang="en-US" dirty="0" smtClean="0"/>
              <a:t>Strengthen capacity of INDEPTH member </a:t>
            </a:r>
            <a:r>
              <a:rPr lang="en-US" dirty="0" err="1" smtClean="0"/>
              <a:t>centres</a:t>
            </a:r>
            <a:r>
              <a:rPr lang="en-US" dirty="0" smtClean="0"/>
              <a:t> and researchers </a:t>
            </a:r>
          </a:p>
          <a:p>
            <a:pPr marL="342900" lvl="0" indent="-342900">
              <a:spcBef>
                <a:spcPts val="1400"/>
              </a:spcBef>
              <a:buFont typeface="+mj-lt"/>
              <a:buAutoNum type="arabicPeriod"/>
            </a:pPr>
            <a:r>
              <a:rPr lang="en-US" dirty="0" smtClean="0"/>
              <a:t>Build effective partnerships with key national/int’l partners </a:t>
            </a:r>
          </a:p>
          <a:p>
            <a:pPr marL="685800" lvl="1">
              <a:spcBef>
                <a:spcPts val="200"/>
              </a:spcBef>
              <a:buFont typeface="Arial"/>
              <a:buChar char="•"/>
            </a:pPr>
            <a:r>
              <a:rPr lang="en-US" dirty="0" smtClean="0"/>
              <a:t>Governments: statistics offices, local government, health and development ministries and agencies, </a:t>
            </a:r>
          </a:p>
          <a:p>
            <a:pPr marL="685800" lvl="1">
              <a:spcBef>
                <a:spcPts val="200"/>
              </a:spcBef>
              <a:buFont typeface="Arial"/>
              <a:buChar char="•"/>
            </a:pPr>
            <a:r>
              <a:rPr lang="en-US" dirty="0" smtClean="0"/>
              <a:t>Research and educational institutions</a:t>
            </a:r>
          </a:p>
          <a:p>
            <a:pPr marL="685800" lvl="1">
              <a:spcBef>
                <a:spcPts val="200"/>
              </a:spcBef>
              <a:buFont typeface="Arial"/>
              <a:buChar char="•"/>
            </a:pPr>
            <a:r>
              <a:rPr lang="en-US" dirty="0" smtClean="0"/>
              <a:t>International policy bodies (WHO, UN)</a:t>
            </a:r>
          </a:p>
        </p:txBody>
      </p:sp>
    </p:spTree>
    <p:extLst>
      <p:ext uri="{BB962C8B-B14F-4D97-AF65-F5344CB8AC3E}">
        <p14:creationId xmlns:p14="http://schemas.microsoft.com/office/powerpoint/2010/main" xmlns="" val="183216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Key Tactics</a:t>
            </a:r>
            <a:endParaRPr lang="en-US" dirty="0"/>
          </a:p>
        </p:txBody>
      </p:sp>
      <p:sp>
        <p:nvSpPr>
          <p:cNvPr id="3" name="Content Placeholder 2"/>
          <p:cNvSpPr>
            <a:spLocks noGrp="1"/>
          </p:cNvSpPr>
          <p:nvPr>
            <p:ph idx="1"/>
          </p:nvPr>
        </p:nvSpPr>
        <p:spPr/>
        <p:txBody>
          <a:bodyPr>
            <a:noAutofit/>
          </a:bodyPr>
          <a:lstStyle/>
          <a:p>
            <a:pPr marL="342900" lvl="0" indent="-342900">
              <a:spcBef>
                <a:spcPts val="800"/>
              </a:spcBef>
              <a:buFont typeface="+mj-lt"/>
              <a:buAutoNum type="arabicPeriod"/>
            </a:pPr>
            <a:r>
              <a:rPr lang="en-US" dirty="0" smtClean="0"/>
              <a:t>Promote importance &amp; value of population-based longitudinal data </a:t>
            </a:r>
          </a:p>
          <a:p>
            <a:pPr lvl="1"/>
            <a:r>
              <a:rPr lang="en-US" dirty="0" smtClean="0"/>
              <a:t>Improve messaging &amp; evidence for scientific/policy communities.</a:t>
            </a:r>
          </a:p>
          <a:p>
            <a:pPr marL="342900" indent="-342900">
              <a:spcBef>
                <a:spcPts val="1400"/>
              </a:spcBef>
              <a:buFont typeface="+mj-lt"/>
              <a:buAutoNum type="arabicPeriod"/>
            </a:pPr>
            <a:r>
              <a:rPr lang="en-US" dirty="0"/>
              <a:t>Deepen the scope of monitoring across all member </a:t>
            </a:r>
            <a:r>
              <a:rPr lang="en-US" dirty="0" err="1"/>
              <a:t>centres</a:t>
            </a:r>
            <a:endParaRPr lang="en-US" dirty="0"/>
          </a:p>
          <a:p>
            <a:pPr marL="342900" lvl="0" indent="-342900">
              <a:spcBef>
                <a:spcPts val="1400"/>
              </a:spcBef>
              <a:buFont typeface="+mj-lt"/>
              <a:buAutoNum type="arabicPeriod"/>
            </a:pPr>
            <a:r>
              <a:rPr lang="en-US" dirty="0" smtClean="0"/>
              <a:t>Develop new partnerships </a:t>
            </a:r>
          </a:p>
          <a:p>
            <a:pPr lvl="1"/>
            <a:r>
              <a:rPr lang="en-US" dirty="0" smtClean="0"/>
              <a:t>With LMIC governments, agencies and universities to support population-based data operations</a:t>
            </a:r>
          </a:p>
          <a:p>
            <a:pPr lvl="1"/>
            <a:r>
              <a:rPr lang="en-US" dirty="0" smtClean="0"/>
              <a:t>Ensure balanced/effective relationships with HIC* institutions</a:t>
            </a:r>
          </a:p>
          <a:p>
            <a:pPr marL="342900" lvl="0" indent="-342900">
              <a:spcBef>
                <a:spcPts val="1400"/>
              </a:spcBef>
              <a:buFont typeface="+mj-lt"/>
              <a:buAutoNum type="arabicPeriod"/>
            </a:pPr>
            <a:r>
              <a:rPr lang="en-US" dirty="0" smtClean="0"/>
              <a:t>Expand the extent of cross-network coordination </a:t>
            </a:r>
          </a:p>
          <a:p>
            <a:pPr marL="342900" lvl="0" indent="-342900">
              <a:spcBef>
                <a:spcPts val="1400"/>
              </a:spcBef>
              <a:buFont typeface="+mj-lt"/>
              <a:buAutoNum type="arabicPeriod"/>
            </a:pPr>
            <a:r>
              <a:rPr lang="en-US" dirty="0" smtClean="0"/>
              <a:t>Produce a regularly-updated set of INDEPTH-wide products </a:t>
            </a:r>
          </a:p>
          <a:p>
            <a:pPr lvl="1"/>
            <a:r>
              <a:rPr lang="en-US" dirty="0" smtClean="0"/>
              <a:t>Leverage the full array of HDSS research, intervention, evaluation, and surveillance initiatives.</a:t>
            </a:r>
          </a:p>
          <a:p>
            <a:pPr lvl="0">
              <a:spcBef>
                <a:spcPts val="800"/>
              </a:spcBef>
            </a:pPr>
            <a:endParaRPr lang="en-US" dirty="0" smtClean="0"/>
          </a:p>
        </p:txBody>
      </p:sp>
      <p:sp>
        <p:nvSpPr>
          <p:cNvPr id="4" name="TextBox 3"/>
          <p:cNvSpPr txBox="1"/>
          <p:nvPr/>
        </p:nvSpPr>
        <p:spPr>
          <a:xfrm>
            <a:off x="3263705" y="6317478"/>
            <a:ext cx="5194495" cy="230832"/>
          </a:xfrm>
          <a:prstGeom prst="rect">
            <a:avLst/>
          </a:prstGeom>
          <a:noFill/>
        </p:spPr>
        <p:txBody>
          <a:bodyPr wrap="square" rtlCol="0">
            <a:spAutoFit/>
          </a:bodyPr>
          <a:lstStyle/>
          <a:p>
            <a:r>
              <a:rPr lang="en-US" sz="900" b="1" dirty="0" smtClean="0"/>
              <a:t>* High Income Countries</a:t>
            </a:r>
            <a:endParaRPr lang="en-US" sz="900" b="1" dirty="0"/>
          </a:p>
        </p:txBody>
      </p:sp>
    </p:spTree>
    <p:extLst>
      <p:ext uri="{BB962C8B-B14F-4D97-AF65-F5344CB8AC3E}">
        <p14:creationId xmlns:p14="http://schemas.microsoft.com/office/powerpoint/2010/main" xmlns="" val="124024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Setting Scientific Research Priorities </a:t>
            </a:r>
            <a:endParaRPr lang="en-US" dirty="0"/>
          </a:p>
        </p:txBody>
      </p:sp>
      <p:sp>
        <p:nvSpPr>
          <p:cNvPr id="3" name="Content Placeholder 2"/>
          <p:cNvSpPr>
            <a:spLocks noGrp="1"/>
          </p:cNvSpPr>
          <p:nvPr>
            <p:ph idx="1"/>
          </p:nvPr>
        </p:nvSpPr>
        <p:spPr/>
        <p:txBody>
          <a:bodyPr>
            <a:noAutofit/>
          </a:bodyPr>
          <a:lstStyle/>
          <a:p>
            <a:pPr lvl="0"/>
            <a:r>
              <a:rPr lang="en-GB" dirty="0" smtClean="0"/>
              <a:t>INDEPTH uses population-based, longitudinal data as the lens to identify areas where the Network has a clear advantage in research </a:t>
            </a:r>
          </a:p>
          <a:p>
            <a:pPr marL="698500" lvl="1">
              <a:buFont typeface="Arial"/>
              <a:buChar char="•"/>
            </a:pPr>
            <a:r>
              <a:rPr lang="en-GB" dirty="0" smtClean="0"/>
              <a:t>Over 25 specific research topics identified</a:t>
            </a:r>
          </a:p>
          <a:p>
            <a:pPr marL="400050" lvl="0" indent="-400050">
              <a:spcBef>
                <a:spcPts val="2000"/>
              </a:spcBef>
              <a:buFont typeface="+mj-lt"/>
              <a:buAutoNum type="romanUcPeriod"/>
            </a:pPr>
            <a:r>
              <a:rPr lang="en-GB" dirty="0" smtClean="0"/>
              <a:t>Improve and maximise the value of the core research platform</a:t>
            </a:r>
          </a:p>
          <a:p>
            <a:pPr marL="688975" lvl="1" indent="-342900">
              <a:buFont typeface="+mj-lt"/>
              <a:buAutoNum type="arabicPeriod"/>
            </a:pPr>
            <a:r>
              <a:rPr lang="en-GB" dirty="0" smtClean="0"/>
              <a:t>Implement CHESS – and other enhancements – to improve population tracking</a:t>
            </a:r>
          </a:p>
          <a:p>
            <a:pPr marL="688975" lvl="1" indent="-342900">
              <a:buFont typeface="+mj-lt"/>
              <a:buAutoNum type="arabicPeriod"/>
            </a:pPr>
            <a:r>
              <a:rPr lang="en-GB" dirty="0" smtClean="0"/>
              <a:t>Provide timely metrics based on real population-based data</a:t>
            </a:r>
          </a:p>
          <a:p>
            <a:pPr marL="349250" indent="-349250">
              <a:spcBef>
                <a:spcPts val="2000"/>
              </a:spcBef>
              <a:buFont typeface="+mj-lt"/>
              <a:buAutoNum type="romanUcPeriod"/>
            </a:pPr>
            <a:r>
              <a:rPr lang="en-GB" dirty="0" smtClean="0"/>
              <a:t>Leverage that platform to study key scientific questions that benefit most from longitudinal data</a:t>
            </a:r>
          </a:p>
          <a:p>
            <a:pPr marL="688975" lvl="1" indent="-342900">
              <a:buFont typeface="+mj-lt"/>
              <a:buAutoNum type="arabicPeriod" startAt="3"/>
            </a:pPr>
            <a:r>
              <a:rPr lang="en-GB" dirty="0" smtClean="0"/>
              <a:t>Conduct studies across the life-course</a:t>
            </a:r>
          </a:p>
          <a:p>
            <a:pPr marL="688975" lvl="1" indent="-342900">
              <a:buFont typeface="+mj-lt"/>
              <a:buAutoNum type="arabicPeriod" startAt="3"/>
            </a:pPr>
            <a:r>
              <a:rPr lang="en-GB" dirty="0" smtClean="0"/>
              <a:t>Research key policy, practice and demographic questions</a:t>
            </a:r>
          </a:p>
          <a:p>
            <a:pPr marL="688975" lvl="1" indent="-342900">
              <a:buFont typeface="+mj-lt"/>
              <a:buAutoNum type="arabicPeriod" startAt="3"/>
            </a:pPr>
            <a:r>
              <a:rPr lang="en-GB" dirty="0" smtClean="0"/>
              <a:t>Assess scientific- and policy-relevant determinants &amp; context of outcomes</a:t>
            </a:r>
          </a:p>
        </p:txBody>
      </p:sp>
    </p:spTree>
    <p:extLst>
      <p:ext uri="{BB962C8B-B14F-4D97-AF65-F5344CB8AC3E}">
        <p14:creationId xmlns:p14="http://schemas.microsoft.com/office/powerpoint/2010/main" xmlns="" val="266203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dirty="0" smtClean="0"/>
              <a:t>1. </a:t>
            </a:r>
            <a:r>
              <a:rPr lang="en-GB" dirty="0"/>
              <a:t>Implement CHESS – and </a:t>
            </a:r>
            <a:r>
              <a:rPr lang="en-GB" dirty="0" smtClean="0"/>
              <a:t>Other Enhancements – to Improve Population Tracking Across Sites</a:t>
            </a:r>
            <a:endParaRPr lang="en-US" dirty="0"/>
          </a:p>
        </p:txBody>
      </p:sp>
      <p:sp>
        <p:nvSpPr>
          <p:cNvPr id="3" name="Content Placeholder 2"/>
          <p:cNvSpPr>
            <a:spLocks noGrp="1"/>
          </p:cNvSpPr>
          <p:nvPr>
            <p:ph idx="1"/>
          </p:nvPr>
        </p:nvSpPr>
        <p:spPr/>
        <p:txBody>
          <a:bodyPr>
            <a:noAutofit/>
          </a:bodyPr>
          <a:lstStyle/>
          <a:p>
            <a:pPr marL="342900" lvl="0" indent="-342900">
              <a:buFont typeface="+mj-lt"/>
              <a:buAutoNum type="arabicPeriod"/>
            </a:pPr>
            <a:r>
              <a:rPr lang="en-US" sz="1600" dirty="0" smtClean="0"/>
              <a:t>Streamline the data collection process (</a:t>
            </a:r>
            <a:r>
              <a:rPr lang="en-US" sz="1600" dirty="0" err="1" smtClean="0"/>
              <a:t>openHDS</a:t>
            </a:r>
            <a:r>
              <a:rPr lang="en-US" sz="1600" dirty="0" smtClean="0"/>
              <a:t>) </a:t>
            </a:r>
          </a:p>
          <a:p>
            <a:pPr marL="342900" lvl="0" indent="-342900">
              <a:buFont typeface="+mj-lt"/>
              <a:buAutoNum type="arabicPeriod"/>
            </a:pPr>
            <a:r>
              <a:rPr lang="en-US" sz="1600" dirty="0" smtClean="0"/>
              <a:t>Deepen tracking to enumerate additional metrics (CHESS) </a:t>
            </a:r>
          </a:p>
          <a:p>
            <a:pPr marL="342900" lvl="0" indent="-342900">
              <a:buFont typeface="+mj-lt"/>
              <a:buAutoNum type="arabicPeriod"/>
            </a:pPr>
            <a:r>
              <a:rPr lang="en-US" sz="1600" dirty="0" smtClean="0"/>
              <a:t>Improve the Verbal/Social Autopsy process</a:t>
            </a:r>
          </a:p>
          <a:p>
            <a:pPr lvl="1"/>
            <a:r>
              <a:rPr lang="en-US" sz="1600" dirty="0" smtClean="0"/>
              <a:t>Upgrade to WHO-2016 across INDEPTH; integrate with social autopsy</a:t>
            </a:r>
          </a:p>
          <a:p>
            <a:pPr lvl="1"/>
            <a:r>
              <a:rPr lang="en-US" sz="1600" dirty="0" smtClean="0"/>
              <a:t>Ensure at least annual updates</a:t>
            </a:r>
          </a:p>
          <a:p>
            <a:pPr lvl="1"/>
            <a:r>
              <a:rPr lang="en-US" sz="1600" dirty="0" smtClean="0"/>
              <a:t>Provide mortality input into estimates of burden of disease</a:t>
            </a:r>
          </a:p>
          <a:p>
            <a:pPr marL="342900" lvl="0" indent="-342900">
              <a:buFont typeface="+mj-lt"/>
              <a:buAutoNum type="arabicPeriod"/>
            </a:pPr>
            <a:r>
              <a:rPr lang="en-US" sz="1600" dirty="0" smtClean="0"/>
              <a:t>Strengthen links with Health Systems</a:t>
            </a:r>
          </a:p>
          <a:p>
            <a:pPr lvl="1"/>
            <a:r>
              <a:rPr lang="en-US" sz="1600" dirty="0" smtClean="0"/>
              <a:t>Develop a Health System Advisory Council for the Centre </a:t>
            </a:r>
          </a:p>
          <a:p>
            <a:pPr lvl="1"/>
            <a:r>
              <a:rPr lang="en-US" sz="1600" dirty="0" smtClean="0"/>
              <a:t>Work with local health authorities to help raise funds for the Centre</a:t>
            </a:r>
          </a:p>
          <a:p>
            <a:pPr lvl="1"/>
            <a:r>
              <a:rPr lang="en-US" sz="1600" dirty="0" smtClean="0"/>
              <a:t>Identify relationships between the health system and the local Centre</a:t>
            </a:r>
          </a:p>
          <a:p>
            <a:pPr marL="342900" indent="-342900">
              <a:buFont typeface="+mj-lt"/>
              <a:buAutoNum type="arabicPeriod"/>
            </a:pPr>
            <a:r>
              <a:rPr lang="en-US" sz="1600" dirty="0" smtClean="0"/>
              <a:t>Create ties with CRVS systems</a:t>
            </a:r>
          </a:p>
          <a:p>
            <a:pPr lvl="1"/>
            <a:r>
              <a:rPr lang="en-US" sz="1600" dirty="0" smtClean="0"/>
              <a:t>Monitor the effectiveness of CRVS – improve CRVS implementation.</a:t>
            </a:r>
          </a:p>
          <a:p>
            <a:pPr lvl="1"/>
            <a:r>
              <a:rPr lang="en-US" sz="1600" dirty="0" smtClean="0"/>
              <a:t>Use data to assess progress of country to achieving the SDGs</a:t>
            </a:r>
          </a:p>
        </p:txBody>
      </p:sp>
      <p:sp>
        <p:nvSpPr>
          <p:cNvPr id="5" name="TextBox 4"/>
          <p:cNvSpPr txBox="1"/>
          <p:nvPr/>
        </p:nvSpPr>
        <p:spPr>
          <a:xfrm>
            <a:off x="685800" y="36284"/>
            <a:ext cx="4052990" cy="369332"/>
          </a:xfrm>
          <a:prstGeom prst="rect">
            <a:avLst/>
          </a:prstGeom>
          <a:noFill/>
        </p:spPr>
        <p:txBody>
          <a:bodyPr wrap="none" rtlCol="0">
            <a:spAutoFit/>
          </a:bodyPr>
          <a:lstStyle/>
          <a:p>
            <a:r>
              <a:rPr lang="en-US" b="1" i="1" dirty="0" err="1" smtClean="0"/>
              <a:t>Maximise</a:t>
            </a:r>
            <a:r>
              <a:rPr lang="en-US" b="1" i="1" dirty="0" smtClean="0"/>
              <a:t> the Value of the Platform</a:t>
            </a:r>
            <a:endParaRPr lang="en-US" b="1" i="1" dirty="0"/>
          </a:p>
        </p:txBody>
      </p:sp>
    </p:spTree>
    <p:extLst>
      <p:ext uri="{BB962C8B-B14F-4D97-AF65-F5344CB8AC3E}">
        <p14:creationId xmlns:p14="http://schemas.microsoft.com/office/powerpoint/2010/main" xmlns="" val="419970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7350"/>
            <a:ext cx="7772400" cy="838200"/>
          </a:xfrm>
        </p:spPr>
        <p:txBody>
          <a:bodyPr/>
          <a:lstStyle/>
          <a:p>
            <a:pPr lvl="1"/>
            <a:r>
              <a:rPr lang="en-US" dirty="0" smtClean="0"/>
              <a:t>2. Provide </a:t>
            </a:r>
            <a:r>
              <a:rPr lang="en-US" dirty="0"/>
              <a:t>Timely </a:t>
            </a:r>
            <a:r>
              <a:rPr lang="en-US" dirty="0" smtClean="0"/>
              <a:t>Metrics Based on Real Population-Based Data</a:t>
            </a:r>
            <a:endParaRPr lang="en-US" dirty="0"/>
          </a:p>
        </p:txBody>
      </p:sp>
      <p:sp>
        <p:nvSpPr>
          <p:cNvPr id="3" name="Content Placeholder 2"/>
          <p:cNvSpPr>
            <a:spLocks noGrp="1"/>
          </p:cNvSpPr>
          <p:nvPr>
            <p:ph idx="1"/>
          </p:nvPr>
        </p:nvSpPr>
        <p:spPr/>
        <p:txBody>
          <a:bodyPr>
            <a:normAutofit/>
          </a:bodyPr>
          <a:lstStyle/>
          <a:p>
            <a:pPr marL="342900" lvl="0" indent="-342900">
              <a:buFont typeface="+mj-lt"/>
              <a:buAutoNum type="arabicPeriod"/>
            </a:pPr>
            <a:r>
              <a:rPr lang="en-US" dirty="0" smtClean="0"/>
              <a:t>Create regular updates on Mortality – across the array of systems and cultures in which our </a:t>
            </a:r>
            <a:r>
              <a:rPr lang="en-US" dirty="0" err="1"/>
              <a:t>C</a:t>
            </a:r>
            <a:r>
              <a:rPr lang="en-US" dirty="0" err="1" smtClean="0"/>
              <a:t>entres</a:t>
            </a:r>
            <a:r>
              <a:rPr lang="en-US" dirty="0" smtClean="0"/>
              <a:t> operate</a:t>
            </a:r>
          </a:p>
          <a:p>
            <a:pPr marL="342900" lvl="0" indent="-342900">
              <a:buFont typeface="+mj-lt"/>
              <a:buAutoNum type="arabicPeriod"/>
            </a:pPr>
            <a:endParaRPr lang="en-US" dirty="0" smtClean="0"/>
          </a:p>
          <a:p>
            <a:pPr marL="342900" lvl="0" indent="-342900">
              <a:buFont typeface="+mj-lt"/>
              <a:buAutoNum type="arabicPeriod"/>
            </a:pPr>
            <a:r>
              <a:rPr lang="en-US" dirty="0" smtClean="0"/>
              <a:t>Expand to report on Morbidity, Burden of Disease, Diagnostics and Demographics</a:t>
            </a:r>
          </a:p>
        </p:txBody>
      </p:sp>
      <p:sp>
        <p:nvSpPr>
          <p:cNvPr id="4" name="Rectangle 3"/>
          <p:cNvSpPr/>
          <p:nvPr/>
        </p:nvSpPr>
        <p:spPr>
          <a:xfrm>
            <a:off x="919202" y="3420784"/>
            <a:ext cx="727844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2000" b="1" dirty="0" smtClean="0"/>
              <a:t>The Network will make this information available on INDEPTH-Stats and publish findings in key journals</a:t>
            </a:r>
          </a:p>
          <a:p>
            <a:pPr lvl="0" algn="ctr"/>
            <a:endParaRPr lang="en-US" sz="2000" b="1" dirty="0" smtClean="0"/>
          </a:p>
          <a:p>
            <a:pPr lvl="0" algn="ctr"/>
            <a:r>
              <a:rPr lang="en-US" sz="2000" b="1" dirty="0" smtClean="0"/>
              <a:t>In addition to addressing key scientific questions, it will help INDEPTH tighten links with policy makers across the LMICs and international/regional institutions.</a:t>
            </a:r>
          </a:p>
        </p:txBody>
      </p:sp>
      <p:sp>
        <p:nvSpPr>
          <p:cNvPr id="5" name="TextBox 4"/>
          <p:cNvSpPr txBox="1"/>
          <p:nvPr/>
        </p:nvSpPr>
        <p:spPr>
          <a:xfrm>
            <a:off x="685800" y="36284"/>
            <a:ext cx="4052990" cy="369332"/>
          </a:xfrm>
          <a:prstGeom prst="rect">
            <a:avLst/>
          </a:prstGeom>
          <a:noFill/>
        </p:spPr>
        <p:txBody>
          <a:bodyPr wrap="none" rtlCol="0">
            <a:spAutoFit/>
          </a:bodyPr>
          <a:lstStyle/>
          <a:p>
            <a:r>
              <a:rPr lang="en-US" b="1" i="1" dirty="0" err="1" smtClean="0"/>
              <a:t>Maximise</a:t>
            </a:r>
            <a:r>
              <a:rPr lang="en-US" b="1" i="1" dirty="0" smtClean="0"/>
              <a:t> the Value of the Platform</a:t>
            </a:r>
            <a:endParaRPr lang="en-US" b="1" i="1" dirty="0"/>
          </a:p>
        </p:txBody>
      </p:sp>
    </p:spTree>
    <p:extLst>
      <p:ext uri="{BB962C8B-B14F-4D97-AF65-F5344CB8AC3E}">
        <p14:creationId xmlns:p14="http://schemas.microsoft.com/office/powerpoint/2010/main" xmlns="" val="406840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3187</TotalTime>
  <Words>2953</Words>
  <Application>Microsoft Office PowerPoint</Application>
  <PresentationFormat>On-screen Show (4:3)</PresentationFormat>
  <Paragraphs>412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9_Blank Presentation</vt:lpstr>
      <vt:lpstr>Strategic Plan 2017-2021</vt:lpstr>
      <vt:lpstr>INDEPTH Vision &amp; Mission:  </vt:lpstr>
      <vt:lpstr>INDEPTH Value Proposition:</vt:lpstr>
      <vt:lpstr>Competitive Advantage</vt:lpstr>
      <vt:lpstr>Key Strategic Objectives</vt:lpstr>
      <vt:lpstr>Key Tactics</vt:lpstr>
      <vt:lpstr>Setting Scientific Research Priorities </vt:lpstr>
      <vt:lpstr>1. Implement CHESS – and Other Enhancements – to Improve Population Tracking Across Sites</vt:lpstr>
      <vt:lpstr>2. Provide Timely Metrics Based on Real Population-Based Data</vt:lpstr>
      <vt:lpstr>3. Conduct Studies of Specific Life Stages</vt:lpstr>
      <vt:lpstr>4. Research Key Policy, Practice and Demographic Questions</vt:lpstr>
      <vt:lpstr>Role of HDSS in Tracking Health-Related SDGs</vt:lpstr>
      <vt:lpstr>Partial Role of HDSS in Many non-Health SDGs</vt:lpstr>
      <vt:lpstr>5. Assess Scientific- and Policy-Relevant Determinants &amp; Context of Outcomes - I</vt:lpstr>
      <vt:lpstr>5. Assess Scientific- and Policy-Relevant Determinants &amp; Context of Outcomes - II</vt:lpstr>
      <vt:lpstr>Policy Engagement and Communication</vt:lpstr>
      <vt:lpstr>Policy Engagement: Key Tactics</vt:lpstr>
      <vt:lpstr>Capacity Strengthening and Career Development </vt:lpstr>
      <vt:lpstr>Ensuring Financial Sustainability </vt:lpstr>
      <vt:lpstr>Resource &amp; Training Centre Budget Focused on Coordinating Across Network</vt:lpstr>
      <vt:lpstr>Costing the Strategic Plan – Core Activities</vt:lpstr>
      <vt:lpstr>Aspirations of the Strategic Plan:  Envisioned Project Activities</vt:lpstr>
      <vt:lpstr>Addressing Potential Challenges To Strategic Plan</vt:lpstr>
      <vt:lpstr>Objective 1: Enhance the Network's Capabilities: </vt:lpstr>
      <vt:lpstr>Objective 2: Conduct cutting-edge research, leveraging its longitudinal tracking: </vt:lpstr>
      <vt:lpstr>Objective 3: Enrich &amp; Guide Policy That Is Community Responsive &amp; Linked To The SDGs: </vt:lpstr>
      <vt:lpstr> Objective 4: Strengthen Capacity of Centres</vt:lpstr>
      <vt:lpstr>Objective 5: Build Effective Partnerships: </vt:lpstr>
    </vt:vector>
  </TitlesOfParts>
  <Company>Mishkin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INDEPTH Vision &amp; Mission:</dc:title>
  <dc:creator>Arnon Mishkin</dc:creator>
  <cp:lastModifiedBy>OS</cp:lastModifiedBy>
  <cp:revision>70</cp:revision>
  <cp:lastPrinted>2016-12-03T18:46:58Z</cp:lastPrinted>
  <dcterms:created xsi:type="dcterms:W3CDTF">2016-11-13T22:44:07Z</dcterms:created>
  <dcterms:modified xsi:type="dcterms:W3CDTF">2017-04-26T10:39:25Z</dcterms:modified>
</cp:coreProperties>
</file>