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72" r:id="rId2"/>
    <p:sldId id="556" r:id="rId3"/>
    <p:sldId id="606" r:id="rId4"/>
    <p:sldId id="661" r:id="rId5"/>
    <p:sldId id="647" r:id="rId6"/>
    <p:sldId id="585" r:id="rId7"/>
    <p:sldId id="586" r:id="rId8"/>
    <p:sldId id="573" r:id="rId9"/>
    <p:sldId id="572" r:id="rId10"/>
    <p:sldId id="662" r:id="rId11"/>
    <p:sldId id="589" r:id="rId12"/>
    <p:sldId id="670" r:id="rId13"/>
    <p:sldId id="671" r:id="rId14"/>
    <p:sldId id="649" r:id="rId15"/>
    <p:sldId id="595" r:id="rId16"/>
    <p:sldId id="611" r:id="rId17"/>
    <p:sldId id="648" r:id="rId18"/>
    <p:sldId id="575" r:id="rId19"/>
    <p:sldId id="660" r:id="rId20"/>
    <p:sldId id="663" r:id="rId21"/>
    <p:sldId id="579" r:id="rId22"/>
    <p:sldId id="583" r:id="rId23"/>
    <p:sldId id="605" r:id="rId24"/>
    <p:sldId id="604" r:id="rId25"/>
    <p:sldId id="664" r:id="rId26"/>
    <p:sldId id="665" r:id="rId27"/>
    <p:sldId id="666" r:id="rId28"/>
    <p:sldId id="669" r:id="rId29"/>
    <p:sldId id="668" r:id="rId30"/>
    <p:sldId id="564" r:id="rId31"/>
  </p:sldIdLst>
  <p:sldSz cx="24387175" cy="13716000"/>
  <p:notesSz cx="7099300" cy="10234613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3D35"/>
    <a:srgbClr val="F88B00"/>
    <a:srgbClr val="6929A2"/>
    <a:srgbClr val="FFF6D1"/>
    <a:srgbClr val="8AB147"/>
    <a:srgbClr val="F8D00B"/>
    <a:srgbClr val="22C299"/>
    <a:srgbClr val="4D7096"/>
    <a:srgbClr val="212F3F"/>
    <a:srgbClr val="216B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4649" autoAdjust="0"/>
  </p:normalViewPr>
  <p:slideViewPr>
    <p:cSldViewPr snapToGrid="0" snapToObjects="1">
      <p:cViewPr varScale="1">
        <p:scale>
          <a:sx n="36" d="100"/>
          <a:sy n="36" d="100"/>
        </p:scale>
        <p:origin x="-96" y="-600"/>
      </p:cViewPr>
      <p:guideLst>
        <p:guide orient="horz"/>
        <p:guide pos="14308"/>
        <p:guide pos="1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DIS\Projects\iSHARE\Data%20Repository\Repository%20Statistics\Data%20Stats\Site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Member HDSS Sites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cat>
            <c:strRef>
              <c:f>Sheet1!$A$2:$A$17</c:f>
              <c:strCache>
                <c:ptCount val="16"/>
                <c:pt idx="0">
                  <c:v>1998-2001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</c:v>
                </c:pt>
                <c:pt idx="1">
                  <c:v>19</c:v>
                </c:pt>
                <c:pt idx="2">
                  <c:v>22</c:v>
                </c:pt>
                <c:pt idx="3">
                  <c:v>25</c:v>
                </c:pt>
                <c:pt idx="4">
                  <c:v>27</c:v>
                </c:pt>
                <c:pt idx="5">
                  <c:v>29</c:v>
                </c:pt>
                <c:pt idx="6">
                  <c:v>31</c:v>
                </c:pt>
                <c:pt idx="7">
                  <c:v>35</c:v>
                </c:pt>
                <c:pt idx="8">
                  <c:v>38</c:v>
                </c:pt>
                <c:pt idx="9">
                  <c:v>41</c:v>
                </c:pt>
                <c:pt idx="10">
                  <c:v>44</c:v>
                </c:pt>
                <c:pt idx="11">
                  <c:v>45</c:v>
                </c:pt>
                <c:pt idx="12">
                  <c:v>49</c:v>
                </c:pt>
                <c:pt idx="13">
                  <c:v>50</c:v>
                </c:pt>
                <c:pt idx="14">
                  <c:v>52</c:v>
                </c:pt>
                <c:pt idx="15">
                  <c:v>49</c:v>
                </c:pt>
              </c:numCache>
            </c:numRef>
          </c:val>
        </c:ser>
        <c:gapWidth val="75"/>
        <c:overlap val="100"/>
        <c:axId val="123594624"/>
        <c:axId val="123596160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Lives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1998-2001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1.8</c:v>
                </c:pt>
                <c:pt idx="1">
                  <c:v>1.872098</c:v>
                </c:pt>
                <c:pt idx="2">
                  <c:v>1.9961150000000005</c:v>
                </c:pt>
                <c:pt idx="3">
                  <c:v>2.0661999999999998</c:v>
                </c:pt>
                <c:pt idx="4">
                  <c:v>2.1872980000000002</c:v>
                </c:pt>
                <c:pt idx="5">
                  <c:v>2.3747519999999982</c:v>
                </c:pt>
                <c:pt idx="6">
                  <c:v>2.4631130000000008</c:v>
                </c:pt>
                <c:pt idx="7">
                  <c:v>2.5415770000000002</c:v>
                </c:pt>
                <c:pt idx="8">
                  <c:v>2.674363</c:v>
                </c:pt>
                <c:pt idx="9">
                  <c:v>2.8192149999999971</c:v>
                </c:pt>
                <c:pt idx="10">
                  <c:v>2.9736009999999995</c:v>
                </c:pt>
                <c:pt idx="11">
                  <c:v>3.1359659999999994</c:v>
                </c:pt>
                <c:pt idx="12">
                  <c:v>3.3</c:v>
                </c:pt>
                <c:pt idx="13">
                  <c:v>3.6</c:v>
                </c:pt>
                <c:pt idx="14">
                  <c:v>3.8</c:v>
                </c:pt>
                <c:pt idx="15">
                  <c:v>3.7</c:v>
                </c:pt>
              </c:numCache>
            </c:numRef>
          </c:val>
        </c:ser>
        <c:marker val="1"/>
        <c:axId val="125324672"/>
        <c:axId val="125322752"/>
      </c:lineChart>
      <c:catAx>
        <c:axId val="123594624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3200" b="1"/>
            </a:pPr>
            <a:endParaRPr lang="en-US"/>
          </a:p>
        </c:txPr>
        <c:crossAx val="123596160"/>
        <c:crosses val="autoZero"/>
        <c:auto val="1"/>
        <c:lblAlgn val="ctr"/>
        <c:lblOffset val="100"/>
      </c:catAx>
      <c:valAx>
        <c:axId val="123596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 dirty="0" smtClean="0"/>
                  <a:t>Number of Sites (Bar)</a:t>
                </a:r>
                <a:endParaRPr lang="en-US" sz="3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3600"/>
            </a:pPr>
            <a:endParaRPr lang="en-US"/>
          </a:p>
        </c:txPr>
        <c:crossAx val="123594624"/>
        <c:crosses val="autoZero"/>
        <c:crossBetween val="between"/>
      </c:valAx>
      <c:valAx>
        <c:axId val="125322752"/>
        <c:scaling>
          <c:orientation val="minMax"/>
          <c:max val="4"/>
        </c:scaling>
        <c:axPos val="r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 dirty="0" smtClean="0"/>
                  <a:t>Millions of Lives Under</a:t>
                </a:r>
                <a:r>
                  <a:rPr lang="en-US" sz="3200" baseline="0" dirty="0" smtClean="0"/>
                  <a:t> Surveillance (Line)</a:t>
                </a:r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125324672"/>
        <c:crosses val="max"/>
        <c:crossBetween val="between"/>
      </c:valAx>
      <c:catAx>
        <c:axId val="125324672"/>
        <c:scaling>
          <c:orientation val="minMax"/>
        </c:scaling>
        <c:delete val="1"/>
        <c:axPos val="b"/>
        <c:numFmt formatCode="General" sourceLinked="1"/>
        <c:tickLblPos val="none"/>
        <c:crossAx val="125322752"/>
        <c:crosses val="autoZero"/>
        <c:auto val="1"/>
        <c:lblAlgn val="ctr"/>
        <c:lblOffset val="10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7045211202552899"/>
          <c:y val="0.89070870983470996"/>
          <c:w val="0.44250556348673192"/>
          <c:h val="7.4997248327830432E-2"/>
        </c:manualLayout>
      </c:layout>
      <c:txPr>
        <a:bodyPr/>
        <a:lstStyle/>
        <a:p>
          <a:pPr>
            <a:defRPr sz="3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 sz="3600"/>
            </a:pP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</a:rPr>
              <a:t>INDEPTH Member </a:t>
            </a:r>
            <a:r>
              <a:rPr lang="en-US" sz="4400" dirty="0">
                <a:solidFill>
                  <a:srgbClr val="FF0000"/>
                </a:solidFill>
                <a:latin typeface="Calibri" pitchFamily="34" charset="0"/>
              </a:rPr>
              <a:t>Centre Publications by Year </a:t>
            </a:r>
          </a:p>
          <a:p>
            <a:pPr>
              <a:defRPr sz="3600"/>
            </a:pPr>
            <a:r>
              <a:rPr lang="en-US" sz="3600" dirty="0">
                <a:latin typeface="Calibri" pitchFamily="34" charset="0"/>
              </a:rPr>
              <a:t>(1998- </a:t>
            </a:r>
            <a:r>
              <a:rPr lang="en-US" sz="3600" dirty="0" smtClean="0">
                <a:latin typeface="Calibri" pitchFamily="34" charset="0"/>
              </a:rPr>
              <a:t>2015)  n=4,323</a:t>
            </a:r>
            <a:endParaRPr lang="en-US" sz="3600" dirty="0">
              <a:latin typeface="Calibri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60</c:v>
                </c:pt>
                <c:pt idx="1">
                  <c:v>91</c:v>
                </c:pt>
                <c:pt idx="2">
                  <c:v>84</c:v>
                </c:pt>
                <c:pt idx="3">
                  <c:v>106</c:v>
                </c:pt>
                <c:pt idx="4">
                  <c:v>134</c:v>
                </c:pt>
                <c:pt idx="5">
                  <c:v>167</c:v>
                </c:pt>
                <c:pt idx="6">
                  <c:v>165</c:v>
                </c:pt>
                <c:pt idx="7">
                  <c:v>178</c:v>
                </c:pt>
                <c:pt idx="8">
                  <c:v>219</c:v>
                </c:pt>
                <c:pt idx="9">
                  <c:v>233</c:v>
                </c:pt>
                <c:pt idx="10">
                  <c:v>273</c:v>
                </c:pt>
                <c:pt idx="11">
                  <c:v>285</c:v>
                </c:pt>
                <c:pt idx="12">
                  <c:v>309</c:v>
                </c:pt>
                <c:pt idx="13">
                  <c:v>321</c:v>
                </c:pt>
                <c:pt idx="14">
                  <c:v>367</c:v>
                </c:pt>
                <c:pt idx="15">
                  <c:v>336</c:v>
                </c:pt>
                <c:pt idx="16">
                  <c:v>483</c:v>
                </c:pt>
                <c:pt idx="17">
                  <c:v>512</c:v>
                </c:pt>
              </c:numCache>
            </c:numRef>
          </c:val>
        </c:ser>
        <c:axId val="131315200"/>
        <c:axId val="131317120"/>
      </c:barChart>
      <c:catAx>
        <c:axId val="131315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3600" b="1" dirty="0" smtClean="0"/>
                  <a:t>Year</a:t>
                </a:r>
                <a:endParaRPr lang="en-US" sz="3600" b="1" dirty="0"/>
              </a:p>
            </c:rich>
          </c:tx>
          <c:layout/>
        </c:title>
        <c:numFmt formatCode="General" sourceLinked="1"/>
        <c:tickLblPos val="nextTo"/>
        <c:txPr>
          <a:bodyPr rot="-2700000"/>
          <a:lstStyle/>
          <a:p>
            <a:pPr>
              <a:defRPr sz="3600" b="1"/>
            </a:pPr>
            <a:endParaRPr lang="en-US"/>
          </a:p>
        </c:txPr>
        <c:crossAx val="131317120"/>
        <c:crosses val="autoZero"/>
        <c:auto val="1"/>
        <c:lblAlgn val="ctr"/>
        <c:lblOffset val="100"/>
      </c:catAx>
      <c:valAx>
        <c:axId val="131317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Total Number of Publications</a:t>
                </a:r>
              </a:p>
            </c:rich>
          </c:tx>
          <c:layout/>
        </c:title>
        <c:numFmt formatCode="General" sourceLinked="1"/>
        <c:tickLblPos val="nextTo"/>
        <c:crossAx val="13131520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5400" b="1" i="0" baseline="0" dirty="0">
                <a:solidFill>
                  <a:srgbClr val="FF0000"/>
                </a:solidFill>
                <a:effectLst/>
              </a:rPr>
              <a:t>INDEPTH Repository : Shared Individual Level </a:t>
            </a:r>
            <a:r>
              <a:rPr lang="en-ZA" sz="5400" b="1" i="0" baseline="0" dirty="0" smtClean="0">
                <a:solidFill>
                  <a:srgbClr val="FF0000"/>
                </a:solidFill>
                <a:effectLst/>
              </a:rPr>
              <a:t>Data in 2016</a:t>
            </a:r>
            <a:endParaRPr lang="en-ZA" sz="5400" b="1" dirty="0">
              <a:solidFill>
                <a:srgbClr val="FF0000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Summary!$E$2</c:f>
              <c:strCache>
                <c:ptCount val="1"/>
                <c:pt idx="0">
                  <c:v>Vadu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Summary!$F$2:$I$2</c:f>
              <c:numCache>
                <c:formatCode>_ * #,##0_ ;_ * \-#,##0_ ;_ * "-"??_ ;_ @_ </c:formatCode>
                <c:ptCount val="4"/>
                <c:pt idx="0">
                  <c:v>206116.32565865849</c:v>
                </c:pt>
                <c:pt idx="1">
                  <c:v>339720.93934221932</c:v>
                </c:pt>
                <c:pt idx="2">
                  <c:v>582407.86584531923</c:v>
                </c:pt>
                <c:pt idx="3">
                  <c:v>759032.8323057791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70-4EF3-8FD8-DE8D03080D73}"/>
            </c:ext>
          </c:extLst>
        </c:ser>
        <c:ser>
          <c:idx val="1"/>
          <c:order val="1"/>
          <c:tx>
            <c:strRef>
              <c:f>Summary!$E$3</c:f>
              <c:strCache>
                <c:ptCount val="1"/>
                <c:pt idx="0">
                  <c:v>Nairobi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Summary!$F$3:$I$3</c:f>
              <c:numCache>
                <c:formatCode>_ * #,##0_ ;_ * \-#,##0_ ;_ * "-"??_ ;_ @_ </c:formatCode>
                <c:ptCount val="4"/>
                <c:pt idx="0">
                  <c:v>495354.15200615971</c:v>
                </c:pt>
                <c:pt idx="1">
                  <c:v>566085.40630364243</c:v>
                </c:pt>
                <c:pt idx="2">
                  <c:v>1273513.5687885298</c:v>
                </c:pt>
                <c:pt idx="3">
                  <c:v>1447380.4709104302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70-4EF3-8FD8-DE8D03080D73}"/>
            </c:ext>
          </c:extLst>
        </c:ser>
        <c:ser>
          <c:idx val="2"/>
          <c:order val="2"/>
          <c:tx>
            <c:strRef>
              <c:f>Summary!$E$4</c:f>
              <c:strCache>
                <c:ptCount val="1"/>
                <c:pt idx="0">
                  <c:v>Magu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Summary!$F$4:$I$4</c:f>
              <c:numCache>
                <c:formatCode>_ * #,##0_ ;_ * \-#,##0_ ;_ * "-"??_ ;_ @_ </c:formatCode>
                <c:ptCount val="4"/>
                <c:pt idx="0">
                  <c:v>427713.38240355888</c:v>
                </c:pt>
                <c:pt idx="1">
                  <c:v>415755.68644000031</c:v>
                </c:pt>
                <c:pt idx="2">
                  <c:v>1117087.4168378203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70-4EF3-8FD8-DE8D03080D73}"/>
            </c:ext>
          </c:extLst>
        </c:ser>
        <c:ser>
          <c:idx val="3"/>
          <c:order val="3"/>
          <c:tx>
            <c:strRef>
              <c:f>Summary!$E$5</c:f>
              <c:strCache>
                <c:ptCount val="1"/>
                <c:pt idx="0">
                  <c:v>ChiliLab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Summary!$F$5:$I$5</c:f>
              <c:numCache>
                <c:formatCode>_ * #,##0_ ;_ * \-#,##0_ ;_ * "-"??_ ;_ @_ </c:formatCode>
                <c:ptCount val="4"/>
                <c:pt idx="0">
                  <c:v>296851.7258722111</c:v>
                </c:pt>
                <c:pt idx="1">
                  <c:v>343494.7379889671</c:v>
                </c:pt>
                <c:pt idx="2">
                  <c:v>547632.62970565388</c:v>
                </c:pt>
                <c:pt idx="3">
                  <c:v>547808.91991784342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70-4EF3-8FD8-DE8D03080D73}"/>
            </c:ext>
          </c:extLst>
        </c:ser>
        <c:ser>
          <c:idx val="4"/>
          <c:order val="4"/>
          <c:tx>
            <c:strRef>
              <c:f>Summary!$E$6</c:f>
              <c:strCache>
                <c:ptCount val="1"/>
                <c:pt idx="0">
                  <c:v>Agincourt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Summary!$F$6:$I$6</c:f>
              <c:numCache>
                <c:formatCode>_ * #,##0_ ;_ * \-#,##0_ ;_ * "-"??_ ;_ @_ </c:formatCode>
                <c:ptCount val="4"/>
                <c:pt idx="0">
                  <c:v>1365518.3297781001</c:v>
                </c:pt>
                <c:pt idx="1">
                  <c:v>1457226.7064559197</c:v>
                </c:pt>
                <c:pt idx="2">
                  <c:v>2696271.4688573</c:v>
                </c:pt>
                <c:pt idx="3">
                  <c:v>3030270.7433268707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70-4EF3-8FD8-DE8D03080D73}"/>
            </c:ext>
          </c:extLst>
        </c:ser>
        <c:ser>
          <c:idx val="5"/>
          <c:order val="5"/>
          <c:tx>
            <c:strRef>
              <c:f>Summary!$E$7</c:f>
              <c:strCache>
                <c:ptCount val="1"/>
                <c:pt idx="0">
                  <c:v>Africa Centre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Summary!$F$7:$I$7</c:f>
              <c:numCache>
                <c:formatCode>_ * #,##0_ ;_ * \-#,##0_ ;_ * "-"??_ ;_ @_ </c:formatCode>
                <c:ptCount val="4"/>
                <c:pt idx="0">
                  <c:v>814908.28481005738</c:v>
                </c:pt>
                <c:pt idx="1">
                  <c:v>908408.28481005738</c:v>
                </c:pt>
                <c:pt idx="2">
                  <c:v>1377854.0342234899</c:v>
                </c:pt>
                <c:pt idx="3">
                  <c:v>1662857.01848074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70-4EF3-8FD8-DE8D03080D73}"/>
            </c:ext>
          </c:extLst>
        </c:ser>
        <c:ser>
          <c:idx val="6"/>
          <c:order val="6"/>
          <c:tx>
            <c:strRef>
              <c:f>Summary!$E$8</c:f>
              <c:strCache>
                <c:ptCount val="1"/>
                <c:pt idx="0">
                  <c:v>Ouagadougou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Summary!$F$8:$I$8</c:f>
              <c:numCache>
                <c:formatCode>_ * #,##0_ ;_ * \-#,##0_ ;_ * "-"??_ ;_ @_ </c:formatCode>
                <c:ptCount val="4"/>
                <c:pt idx="1">
                  <c:v>220475.16291470276</c:v>
                </c:pt>
                <c:pt idx="2">
                  <c:v>381194.7405886426</c:v>
                </c:pt>
                <c:pt idx="3">
                  <c:v>508550.55441464012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70-4EF3-8FD8-DE8D03080D73}"/>
            </c:ext>
          </c:extLst>
        </c:ser>
        <c:ser>
          <c:idx val="7"/>
          <c:order val="7"/>
          <c:tx>
            <c:strRef>
              <c:f>Summary!$E$9</c:f>
              <c:strCache>
                <c:ptCount val="1"/>
                <c:pt idx="0">
                  <c:v>Taabo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Summary!$F$9:$I$9</c:f>
              <c:numCache>
                <c:formatCode>_ * #,##0_ ;_ * \-#,##0_ ;_ * "-"??_ ;_ @_ </c:formatCode>
                <c:ptCount val="4"/>
                <c:pt idx="1">
                  <c:v>104544.7322509377</c:v>
                </c:pt>
                <c:pt idx="2">
                  <c:v>194054.01232033086</c:v>
                </c:pt>
                <c:pt idx="3">
                  <c:v>256319.69336064169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F70-4EF3-8FD8-DE8D03080D73}"/>
            </c:ext>
          </c:extLst>
        </c:ser>
        <c:ser>
          <c:idx val="8"/>
          <c:order val="8"/>
          <c:tx>
            <c:strRef>
              <c:f>Summary!$E$10</c:f>
              <c:strCache>
                <c:ptCount val="1"/>
                <c:pt idx="0">
                  <c:v>Gilge Gibe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Summary!$F$10:$I$10</c:f>
              <c:numCache>
                <c:formatCode>_ * #,##0_ ;_ * \-#,##0_ ;_ * "-"??_ ;_ @_ </c:formatCode>
                <c:ptCount val="4"/>
                <c:pt idx="1">
                  <c:v>318976.31498569489</c:v>
                </c:pt>
                <c:pt idx="2">
                  <c:v>402338.3381246854</c:v>
                </c:pt>
                <c:pt idx="3">
                  <c:v>479143.5674195661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70-4EF3-8FD8-DE8D03080D73}"/>
            </c:ext>
          </c:extLst>
        </c:ser>
        <c:ser>
          <c:idx val="9"/>
          <c:order val="9"/>
          <c:tx>
            <c:strRef>
              <c:f>Summary!$E$11</c:f>
              <c:strCache>
                <c:ptCount val="1"/>
                <c:pt idx="0">
                  <c:v>Kilite Awlaelo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Summary!$F$11:$I$11</c:f>
              <c:numCache>
                <c:formatCode>_ * #,##0_ ;_ * \-#,##0_ ;_ * "-"??_ ;_ @_ </c:formatCode>
                <c:ptCount val="4"/>
                <c:pt idx="1">
                  <c:v>132288.5319710061</c:v>
                </c:pt>
                <c:pt idx="2">
                  <c:v>210738.45585197781</c:v>
                </c:pt>
                <c:pt idx="3">
                  <c:v>287072.42984257522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70-4EF3-8FD8-DE8D03080D73}"/>
            </c:ext>
          </c:extLst>
        </c:ser>
        <c:ser>
          <c:idx val="10"/>
          <c:order val="10"/>
          <c:tx>
            <c:strRef>
              <c:f>Summary!$E$12</c:f>
              <c:strCache>
                <c:ptCount val="1"/>
                <c:pt idx="0">
                  <c:v>Dabat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Summary!$F$12:$I$12</c:f>
              <c:numCache>
                <c:formatCode>_ * #,##0_ ;_ * \-#,##0_ ;_ * "-"??_ ;_ @_ </c:formatCode>
                <c:ptCount val="4"/>
                <c:pt idx="1">
                  <c:v>170037.439824189</c:v>
                </c:pt>
                <c:pt idx="2">
                  <c:v>186398.45311430586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70-4EF3-8FD8-DE8D03080D73}"/>
            </c:ext>
          </c:extLst>
        </c:ser>
        <c:ser>
          <c:idx val="11"/>
          <c:order val="11"/>
          <c:tx>
            <c:strRef>
              <c:f>Summary!$E$13</c:f>
              <c:strCache>
                <c:ptCount val="1"/>
                <c:pt idx="0">
                  <c:v>Mbita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Summary!$F$13:$I$13</c:f>
              <c:numCache>
                <c:formatCode>_ * #,##0_ ;_ * \-#,##0_ ;_ * "-"??_ ;_ @_ </c:formatCode>
                <c:ptCount val="4"/>
                <c:pt idx="1">
                  <c:v>156162.1674150308</c:v>
                </c:pt>
                <c:pt idx="2">
                  <c:v>260878.00958247855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F70-4EF3-8FD8-DE8D03080D73}"/>
            </c:ext>
          </c:extLst>
        </c:ser>
        <c:ser>
          <c:idx val="12"/>
          <c:order val="12"/>
          <c:tx>
            <c:strRef>
              <c:f>Summary!$E$14</c:f>
              <c:strCache>
                <c:ptCount val="1"/>
                <c:pt idx="0">
                  <c:v>Karonga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Summary!$F$14:$I$14</c:f>
              <c:numCache>
                <c:formatCode>_ * #,##0_ ;_ * \-#,##0_ ;_ * "-"??_ ;_ @_ </c:formatCode>
                <c:ptCount val="4"/>
                <c:pt idx="1">
                  <c:v>274155.1703786584</c:v>
                </c:pt>
                <c:pt idx="2">
                  <c:v>430315.6276522741</c:v>
                </c:pt>
                <c:pt idx="3">
                  <c:v>557692.99110197718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F70-4EF3-8FD8-DE8D03080D73}"/>
            </c:ext>
          </c:extLst>
        </c:ser>
        <c:ser>
          <c:idx val="13"/>
          <c:order val="13"/>
          <c:tx>
            <c:strRef>
              <c:f>Summary!$E$15</c:f>
              <c:strCache>
                <c:ptCount val="1"/>
                <c:pt idx="0">
                  <c:v>Rufiji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Summary!$F$15:$I$15</c:f>
              <c:numCache>
                <c:formatCode>General</c:formatCode>
                <c:ptCount val="4"/>
                <c:pt idx="2" formatCode="_ * #,##0_ ;_ * \-#,##0_ ;_ * &quot;-&quot;??_ ;_ @_ ">
                  <c:v>1554214.8145108004</c:v>
                </c:pt>
                <c:pt idx="3" formatCode="_ * #,##0_ ;_ * \-#,##0_ ;_ * &quot;-&quot;??_ ;_ @_ ">
                  <c:v>1919071.1266264301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F70-4EF3-8FD8-DE8D03080D73}"/>
            </c:ext>
          </c:extLst>
        </c:ser>
        <c:ser>
          <c:idx val="14"/>
          <c:order val="14"/>
          <c:tx>
            <c:strRef>
              <c:f>Summary!$E$16</c:f>
              <c:strCache>
                <c:ptCount val="1"/>
                <c:pt idx="0">
                  <c:v>Filabavi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Summary!$F$16:$I$16</c:f>
              <c:numCache>
                <c:formatCode>General</c:formatCode>
                <c:ptCount val="4"/>
                <c:pt idx="2" formatCode="_ * #,##0_ ;_ * \-#,##0_ ;_ * &quot;-&quot;??_ ;_ @_ ">
                  <c:v>865450.31895959901</c:v>
                </c:pt>
                <c:pt idx="3" formatCode="_ * #,##0_ ;_ * \-#,##0_ ;_ * &quot;-&quot;??_ ;_ @_ ">
                  <c:v>1021044.8569473299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F70-4EF3-8FD8-DE8D03080D73}"/>
            </c:ext>
          </c:extLst>
        </c:ser>
        <c:ser>
          <c:idx val="15"/>
          <c:order val="15"/>
          <c:tx>
            <c:strRef>
              <c:f>Summary!$E$17</c:f>
              <c:strCache>
                <c:ptCount val="1"/>
                <c:pt idx="0">
                  <c:v>Kersa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Summary!$F$17:$I$17</c:f>
              <c:numCache>
                <c:formatCode>General</c:formatCode>
                <c:ptCount val="4"/>
                <c:pt idx="2" formatCode="_ * #,##0_ ;_ * \-#,##0_ ;_ * &quot;-&quot;??_ ;_ @_ ">
                  <c:v>294871.84668064042</c:v>
                </c:pt>
                <c:pt idx="3" formatCode="_ * #,##0_ ;_ * \-#,##0_ ;_ * &quot;-&quot;??_ ;_ @_ ">
                  <c:v>360322.68309351249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F70-4EF3-8FD8-DE8D03080D73}"/>
            </c:ext>
          </c:extLst>
        </c:ser>
        <c:ser>
          <c:idx val="16"/>
          <c:order val="16"/>
          <c:tx>
            <c:strRef>
              <c:f>Summary!$E$18</c:f>
              <c:strCache>
                <c:ptCount val="1"/>
                <c:pt idx="0">
                  <c:v>IRD  - Mlomp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Summary!$F$18:$I$18</c:f>
              <c:numCache>
                <c:formatCode>General</c:formatCode>
                <c:ptCount val="4"/>
                <c:pt idx="2" formatCode="_ * #,##0_ ;_ * \-#,##0_ ;_ * &quot;-&quot;??_ ;_ @_ ">
                  <c:v>269617.31690621021</c:v>
                </c:pt>
                <c:pt idx="3" formatCode="_ * #,##0_ ;_ * \-#,##0_ ;_ * &quot;-&quot;??_ ;_ @_ ">
                  <c:v>337350.89117043058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F70-4EF3-8FD8-DE8D03080D73}"/>
            </c:ext>
          </c:extLst>
        </c:ser>
        <c:ser>
          <c:idx val="17"/>
          <c:order val="17"/>
          <c:tx>
            <c:strRef>
              <c:f>Summary!$E$19</c:f>
              <c:strCache>
                <c:ptCount val="1"/>
                <c:pt idx="0">
                  <c:v>IRD  - Niakhar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Summary!$F$19:$I$19</c:f>
              <c:numCache>
                <c:formatCode>General</c:formatCode>
                <c:ptCount val="4"/>
                <c:pt idx="2" formatCode="_ * #,##0_ ;_ * \-#,##0_ ;_ * &quot;-&quot;??_ ;_ @_ ">
                  <c:v>1429639.7426420897</c:v>
                </c:pt>
                <c:pt idx="3" formatCode="_ * #,##0_ ;_ * \-#,##0_ ;_ * &quot;-&quot;??_ ;_ @_ ">
                  <c:v>1508448.8213554602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F70-4EF3-8FD8-DE8D03080D73}"/>
            </c:ext>
          </c:extLst>
        </c:ser>
        <c:ser>
          <c:idx val="18"/>
          <c:order val="18"/>
          <c:tx>
            <c:strRef>
              <c:f>Summary!$E$20</c:f>
              <c:strCache>
                <c:ptCount val="1"/>
                <c:pt idx="0">
                  <c:v>Dikgale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Summary!$F$20:$I$20</c:f>
              <c:numCache>
                <c:formatCode>General</c:formatCode>
                <c:ptCount val="4"/>
                <c:pt idx="2" formatCode="_ * #,##0_ ;_ * \-#,##0_ ;_ * &quot;-&quot;??_ ;_ @_ ">
                  <c:v>281919.90691307496</c:v>
                </c:pt>
                <c:pt idx="3" formatCode="_ * #,##0_ ;_ * \-#,##0_ ;_ * &quot;-&quot;??_ ;_ @_ ">
                  <c:v>324425.43737164862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F70-4EF3-8FD8-DE8D03080D73}"/>
            </c:ext>
          </c:extLst>
        </c:ser>
        <c:ser>
          <c:idx val="19"/>
          <c:order val="19"/>
          <c:tx>
            <c:strRef>
              <c:f>Summary!$E$21</c:f>
              <c:strCache>
                <c:ptCount val="1"/>
                <c:pt idx="0">
                  <c:v>Iganga/Mayuge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Summary!$F$21:$I$21</c:f>
              <c:numCache>
                <c:formatCode>General</c:formatCode>
                <c:ptCount val="4"/>
                <c:pt idx="2" formatCode="_ * #,##0_ ;_ * \-#,##0_ ;_ * &quot;-&quot;??_ ;_ @_ ">
                  <c:v>710675.8877480852</c:v>
                </c:pt>
                <c:pt idx="3" formatCode="_ * #,##0_ ;_ * \-#,##0_ ;_ * &quot;-&quot;??_ ;_ @_ ">
                  <c:v>834423.59479806141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F70-4EF3-8FD8-DE8D03080D73}"/>
            </c:ext>
          </c:extLst>
        </c:ser>
        <c:ser>
          <c:idx val="20"/>
          <c:order val="20"/>
          <c:tx>
            <c:strRef>
              <c:f>Summary!$E$22</c:f>
              <c:strCache>
                <c:ptCount val="1"/>
                <c:pt idx="0">
                  <c:v>Ifakara Rural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Summary!$F$22:$I$22</c:f>
              <c:numCache>
                <c:formatCode>General</c:formatCode>
                <c:ptCount val="4"/>
                <c:pt idx="3" formatCode="_ * #,##0_ ;_ * \-#,##0_ ;_ * &quot;-&quot;??_ ;_ @_ ">
                  <c:v>2699031.1348399301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F70-4EF3-8FD8-DE8D03080D73}"/>
            </c:ext>
          </c:extLst>
        </c:ser>
        <c:ser>
          <c:idx val="21"/>
          <c:order val="21"/>
          <c:tx>
            <c:strRef>
              <c:f>Summary!$E$23</c:f>
              <c:strCache>
                <c:ptCount val="1"/>
                <c:pt idx="0">
                  <c:v>Nanoro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Summary!$F$23:$I$23</c:f>
              <c:numCache>
                <c:formatCode>General</c:formatCode>
                <c:ptCount val="4"/>
                <c:pt idx="3" formatCode="_ * #,##0_ ;_ * \-#,##0_ ;_ * &quot;-&quot;??_ ;_ @_ ">
                  <c:v>333774.11909650773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F70-4EF3-8FD8-DE8D03080D73}"/>
            </c:ext>
          </c:extLst>
        </c:ser>
        <c:ser>
          <c:idx val="22"/>
          <c:order val="22"/>
          <c:tx>
            <c:strRef>
              <c:f>Summary!$E$24</c:f>
              <c:strCache>
                <c:ptCount val="1"/>
                <c:pt idx="0">
                  <c:v>Ifakara Urban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Summary!$F$24:$I$24</c:f>
              <c:numCache>
                <c:formatCode>General</c:formatCode>
                <c:ptCount val="4"/>
                <c:pt idx="3" formatCode="_ * #,##0_ ;_ * \-#,##0_ ;_ * &quot;-&quot;??_ ;_ @_ ">
                  <c:v>379970.03969883593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F70-4EF3-8FD8-DE8D03080D73}"/>
            </c:ext>
          </c:extLst>
        </c:ser>
        <c:ser>
          <c:idx val="23"/>
          <c:order val="23"/>
          <c:tx>
            <c:strRef>
              <c:f>Summary!$E$25</c:f>
              <c:strCache>
                <c:ptCount val="1"/>
                <c:pt idx="0">
                  <c:v>Kilifi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Summary!$F$25:$I$25</c:f>
              <c:numCache>
                <c:formatCode>General</c:formatCode>
                <c:ptCount val="4"/>
                <c:pt idx="3" formatCode="_ * #,##0_ ;_ * \-#,##0_ ;_ * &quot;-&quot;??_ ;_ @_ ">
                  <c:v>3937308.9801549497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F70-4EF3-8FD8-DE8D03080D73}"/>
            </c:ext>
          </c:extLst>
        </c:ser>
        <c:ser>
          <c:idx val="24"/>
          <c:order val="24"/>
          <c:tx>
            <c:strRef>
              <c:f>Summary!$E$26</c:f>
              <c:strCache>
                <c:ptCount val="1"/>
                <c:pt idx="0">
                  <c:v>Butajira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Summary!$F$1:$I$1</c:f>
              <c:numCache>
                <c:formatCode>mmm\-yyyy</c:formatCode>
                <c:ptCount val="4"/>
                <c:pt idx="0">
                  <c:v>41456</c:v>
                </c:pt>
                <c:pt idx="1">
                  <c:v>41821</c:v>
                </c:pt>
                <c:pt idx="2">
                  <c:v>42186</c:v>
                </c:pt>
                <c:pt idx="3">
                  <c:v>42552</c:v>
                </c:pt>
              </c:numCache>
            </c:numRef>
          </c:cat>
          <c:val>
            <c:numRef>
              <c:f>Summary!$F$26:$I$26</c:f>
              <c:numCache>
                <c:formatCode>General</c:formatCode>
                <c:ptCount val="4"/>
                <c:pt idx="3" formatCode="_ * #,##0_ ;_ * \-#,##0_ ;_ * &quot;-&quot;??_ ;_ @_ ">
                  <c:v>1257987.4496920998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F70-4EF3-8FD8-DE8D03080D73}"/>
            </c:ext>
          </c:extLst>
        </c:ser>
        <c:ser>
          <c:idx val="25"/>
          <c:order val="25"/>
          <c:tx>
            <c:strRef>
              <c:f>Summary!$E$27</c:f>
              <c:strCache>
                <c:ptCount val="1"/>
                <c:pt idx="0">
                  <c:v>Arba Minch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Summary!$F$27:$I$27</c:f>
              <c:numCache>
                <c:formatCode>General</c:formatCode>
                <c:ptCount val="4"/>
                <c:pt idx="3" formatCode="_ * #,##0_ ;_ * \-#,##0_ ;_ * &quot;-&quot;??_ ;_ @_ ">
                  <c:v>275711.4770705016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F70-4EF3-8FD8-DE8D03080D73}"/>
            </c:ext>
          </c:extLst>
        </c:ser>
        <c:ser>
          <c:idx val="26"/>
          <c:order val="26"/>
          <c:tx>
            <c:strRef>
              <c:f>Summary!$E$28</c:f>
              <c:strCache>
                <c:ptCount val="1"/>
                <c:pt idx="0">
                  <c:v>Navrongo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Summary!$F$28:$I$28</c:f>
              <c:numCache>
                <c:formatCode>General</c:formatCode>
                <c:ptCount val="4"/>
                <c:pt idx="3" formatCode="_ * #,##0_ ;_ * \-#,##0_ ;_ * &quot;-&quot;??_ ;_ @_ ">
                  <c:v>4756159.3648178382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F70-4EF3-8FD8-DE8D03080D73}"/>
            </c:ext>
          </c:extLst>
        </c:ser>
        <c:ser>
          <c:idx val="27"/>
          <c:order val="27"/>
          <c:tx>
            <c:strRef>
              <c:f>Summary!$E$29</c:f>
              <c:strCache>
                <c:ptCount val="1"/>
                <c:pt idx="0">
                  <c:v>Kintampo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Summary!$F$29:$I$29</c:f>
              <c:numCache>
                <c:formatCode>General</c:formatCode>
                <c:ptCount val="4"/>
                <c:pt idx="3" formatCode="_ * #,##0_ ;_ * \-#,##0_ ;_ * &quot;-&quot;??_ ;_ @_ ">
                  <c:v>1479542.8856949797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F70-4EF3-8FD8-DE8D03080D73}"/>
            </c:ext>
          </c:extLst>
        </c:ser>
        <c:ser>
          <c:idx val="28"/>
          <c:order val="28"/>
          <c:tx>
            <c:strRef>
              <c:f>Summary!$E$30</c:f>
              <c:strCache>
                <c:ptCount val="1"/>
                <c:pt idx="0">
                  <c:v>Dodowa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Summary!$F$30:$I$30</c:f>
              <c:numCache>
                <c:formatCode>General</c:formatCode>
                <c:ptCount val="4"/>
                <c:pt idx="3" formatCode="_ * #,##0_ ;_ * \-#,##0_ ;_ * &quot;-&quot;??_ ;_ @_ ">
                  <c:v>1298871.9698837104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F70-4EF3-8FD8-DE8D03080D73}"/>
            </c:ext>
          </c:extLst>
        </c:ser>
        <c:ser>
          <c:idx val="29"/>
          <c:order val="29"/>
          <c:tx>
            <c:strRef>
              <c:f>Summary!$E$31</c:f>
              <c:strCache>
                <c:ptCount val="1"/>
                <c:pt idx="0">
                  <c:v>Farafenni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Summary!$F$31:$I$31</c:f>
              <c:numCache>
                <c:formatCode>General</c:formatCode>
                <c:ptCount val="4"/>
                <c:pt idx="3" formatCode="_ * #,##0_ ;_ * \-#,##0_ ;_ * &quot;-&quot;??_ ;_ @_ ">
                  <c:v>1359213.1854894301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F70-4EF3-8FD8-DE8D03080D73}"/>
            </c:ext>
          </c:extLst>
        </c:ser>
        <c:ser>
          <c:idx val="30"/>
          <c:order val="30"/>
          <c:tx>
            <c:strRef>
              <c:f>Summary!$E$32</c:f>
              <c:strCache>
                <c:ptCount val="1"/>
                <c:pt idx="0">
                  <c:v>Chokwe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val>
            <c:numRef>
              <c:f>Summary!$F$32:$I$32</c:f>
              <c:numCache>
                <c:formatCode>General</c:formatCode>
                <c:ptCount val="4"/>
                <c:pt idx="3" formatCode="_ * #,##0_ ;_ * \-#,##0_ ;_ * &quot;-&quot;??_ ;_ @_ ">
                  <c:v>319735.24435317313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F70-4EF3-8FD8-DE8D03080D73}"/>
            </c:ext>
          </c:extLst>
        </c:ser>
        <c:ser>
          <c:idx val="31"/>
          <c:order val="31"/>
          <c:tx>
            <c:strRef>
              <c:f>Summary!$E$33</c:f>
              <c:strCache>
                <c:ptCount val="1"/>
                <c:pt idx="0">
                  <c:v>Cross River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val>
            <c:numRef>
              <c:f>Summary!$F$33:$I$33</c:f>
              <c:numCache>
                <c:formatCode>General</c:formatCode>
                <c:ptCount val="4"/>
                <c:pt idx="3" formatCode="_ * #,##0_ ;_ * \-#,##0_ ;_ * &quot;-&quot;??_ ;_ @_ ">
                  <c:v>12740.739219712374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4F70-4EF3-8FD8-DE8D03080D73}"/>
            </c:ext>
          </c:extLst>
        </c:ser>
        <c:overlap val="100"/>
        <c:axId val="66557824"/>
        <c:axId val="66559360"/>
      </c:barChart>
      <c:catAx>
        <c:axId val="66557824"/>
        <c:scaling>
          <c:orientation val="minMax"/>
        </c:scaling>
        <c:axPos val="b"/>
        <c:numFmt formatCode="mmm\-yyyy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59360"/>
        <c:crosses val="autoZero"/>
        <c:lblAlgn val="ctr"/>
        <c:lblOffset val="100"/>
      </c:catAx>
      <c:valAx>
        <c:axId val="66559360"/>
        <c:scaling>
          <c:orientation val="minMax"/>
          <c:max val="35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Person Years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_ * #,##0_ ;_ * \-#,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5782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0.5521</cdr:x>
      <cdr:y>0.6042</cdr:y>
    </cdr:from>
    <cdr:to>
      <cdr:x>0.682</cdr:x>
      <cdr:y>0.89205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1919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pPr/>
              <a:t>4/11/2017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pPr/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15505FD4-ACC6-4103-BBA2-CF9F333B9A1F}" type="slidenum">
              <a:rPr lang="en-US" sz="1300">
                <a:latin typeface="Times New Roman" pitchFamily="18" charset="0"/>
              </a:rPr>
              <a:pPr algn="r"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working group strategy...</a:t>
            </a:r>
            <a:r>
              <a:rPr lang="en-GB" baseline="0" dirty="0" smtClean="0"/>
              <a:t> It works! Large projects can be generated. Sustainability of INDEPTH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we want o do in the future...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A533A-5094-428E-A2EB-0081464D09FE}" type="slidenum">
              <a:rPr lang="en-US">
                <a:cs typeface="Arial" pitchFamily="34" charset="0"/>
              </a:rPr>
              <a:pPr/>
              <a:t>16</a:t>
            </a:fld>
            <a:endParaRPr lang="en-US">
              <a:cs typeface="Arial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ea typeface="ＭＳ Ｐゴシック" charset="-128"/>
              </a:rPr>
              <a:t>How we need to be able</a:t>
            </a:r>
            <a:r>
              <a:rPr lang="en-GB" baseline="0" dirty="0" smtClean="0">
                <a:ea typeface="ＭＳ Ｐゴシック" charset="-128"/>
              </a:rPr>
              <a:t> to do this long term! The expertise in INDEPTH can be used to establish a training centre and handle some of the courses, contributing to accredited certification</a:t>
            </a:r>
            <a:endParaRPr lang="en-GB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1E03B-5F87-454C-8807-FC4CA43E541A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9513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we are cognisant</a:t>
            </a:r>
            <a:r>
              <a:rPr lang="en-GB" baseline="0" dirty="0" smtClean="0"/>
              <a:t> of the challenges and the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we are cognisant</a:t>
            </a:r>
            <a:r>
              <a:rPr lang="en-GB" baseline="0" dirty="0" smtClean="0"/>
              <a:t> of the challenges and the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055"/>
          <p:cNvSpPr txBox="1">
            <a:spLocks noGrp="1" noChangeArrowheads="1"/>
          </p:cNvSpPr>
          <p:nvPr/>
        </p:nvSpPr>
        <p:spPr bwMode="auto">
          <a:xfrm>
            <a:off x="4011041" y="9710300"/>
            <a:ext cx="3088260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2" tIns="49522" rIns="99042" bIns="49522" anchor="b"/>
          <a:lstStyle/>
          <a:p>
            <a:pPr algn="r"/>
            <a:fld id="{29441ABF-39C9-42E6-A398-0CEC9AB77DEB}" type="slidenum">
              <a:rPr lang="en-US" sz="1300">
                <a:latin typeface="Times New Roman" pitchFamily="18" charset="0"/>
              </a:rPr>
              <a:pPr algn="r"/>
              <a:t>21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997" y="4898843"/>
            <a:ext cx="5247309" cy="45597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ea typeface="ＭＳ Ｐゴシック" charset="-128"/>
              </a:rPr>
              <a:t>We are now</a:t>
            </a:r>
            <a:r>
              <a:rPr lang="en-GB" baseline="0" dirty="0" smtClean="0">
                <a:ea typeface="ＭＳ Ｐゴシック" charset="-128"/>
              </a:rPr>
              <a:t> committed to engaging policy makers so that the evidence we generate can be used, and should be seen to be used to guide policy and planning processes</a:t>
            </a:r>
            <a:endParaRPr lang="en-GB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52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1531" fontAlgn="base">
              <a:spcBef>
                <a:spcPct val="0"/>
              </a:spcBef>
              <a:spcAft>
                <a:spcPct val="0"/>
              </a:spcAft>
            </a:pPr>
            <a:fld id="{33E0EABB-DA4C-487F-BD03-E093188F0B26}" type="slidenum">
              <a:rPr lang="en-US" altLang="de-DE">
                <a:latin typeface="Arial" pitchFamily="34" charset="0"/>
              </a:rPr>
              <a:pPr defTabSz="991531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de-DE" dirty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1531" fontAlgn="base">
              <a:spcBef>
                <a:spcPct val="0"/>
              </a:spcBef>
              <a:spcAft>
                <a:spcPct val="0"/>
              </a:spcAft>
            </a:pPr>
            <a:fld id="{33E0EABB-DA4C-487F-BD03-E093188F0B26}" type="slidenum">
              <a:rPr lang="en-US" altLang="de-DE">
                <a:latin typeface="Arial" pitchFamily="34" charset="0"/>
              </a:rPr>
              <a:pPr defTabSz="991531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de-DE" dirty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transparent and accountable governance structure; Board elections; Marcel steps down in Kampala. All the components contribute to an effective and efficiently</a:t>
            </a:r>
            <a:r>
              <a:rPr lang="en-GB" baseline="0" dirty="0" smtClean="0"/>
              <a:t> run organisation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02672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1531" fontAlgn="base">
              <a:spcBef>
                <a:spcPct val="0"/>
              </a:spcBef>
              <a:spcAft>
                <a:spcPct val="0"/>
              </a:spcAft>
            </a:pPr>
            <a:fld id="{33E0EABB-DA4C-487F-BD03-E093188F0B26}" type="slidenum">
              <a:rPr lang="en-US" altLang="de-DE">
                <a:latin typeface="Arial" pitchFamily="34" charset="0"/>
              </a:rPr>
              <a:pPr defTabSz="991531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de-DE" dirty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25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26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27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28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9005F-FF6C-4931-94CC-732CF9DF499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 txBox="1">
            <a:spLocks noGrp="1" noChangeArrowheads="1"/>
          </p:cNvSpPr>
          <p:nvPr/>
        </p:nvSpPr>
        <p:spPr bwMode="auto">
          <a:xfrm>
            <a:off x="4011041" y="9710299"/>
            <a:ext cx="3088259" cy="5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EC8A626C-2839-45CC-BB99-DE3D05F541AD}" type="slidenum">
              <a:rPr lang="en-US" sz="1300">
                <a:latin typeface="Times New Roman" pitchFamily="18" charset="0"/>
              </a:rPr>
              <a:pPr algn="r"/>
              <a:t>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</a:t>
            </a:r>
            <a:r>
              <a:rPr lang="en-GB" baseline="0" dirty="0" smtClean="0"/>
              <a:t> a picture of how, because of INDEPTH, HDSS work has grown over the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B685-B6CA-45BD-862A-0396823FF59E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3" indent="-285713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1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2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2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73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13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54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95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5A490-DF26-4A21-A5C0-829E97CD12F3}" type="slidenum">
              <a:rPr lang="en-US" altLang="de-DE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de-DE" sz="1300" dirty="0" smtClean="0">
              <a:solidFill>
                <a:srgbClr val="000000"/>
              </a:solidFill>
            </a:endParaRPr>
          </a:p>
        </p:txBody>
      </p:sp>
      <p:sp>
        <p:nvSpPr>
          <p:cNvPr id="231427" name="Rectangle 2055"/>
          <p:cNvSpPr txBox="1">
            <a:spLocks noGrp="1" noChangeArrowheads="1"/>
          </p:cNvSpPr>
          <p:nvPr/>
        </p:nvSpPr>
        <p:spPr bwMode="auto">
          <a:xfrm>
            <a:off x="4011844" y="9710023"/>
            <a:ext cx="3087456" cy="50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8" tIns="48325" rIns="96648" bIns="4832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E137BA-530F-4091-AFFA-AC5E92782FB0}" type="slidenum">
              <a:rPr lang="en-US" altLang="de-DE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de-D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de-DE" smtClean="0"/>
          </a:p>
        </p:txBody>
      </p:sp>
    </p:spTree>
    <p:extLst>
      <p:ext uri="{BB962C8B-B14F-4D97-AF65-F5344CB8AC3E}">
        <p14:creationId xmlns="" xmlns:p14="http://schemas.microsoft.com/office/powerpoint/2010/main" val="78828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3" indent="-285713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1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92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32" indent="-228570" defTabSz="9666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73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13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54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95" indent="-228570" defTabSz="966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A577A-A139-43B7-B41F-DD56FBED9304}" type="slidenum">
              <a:rPr lang="en-US" altLang="de-DE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de-DE" sz="1300" dirty="0" smtClean="0">
              <a:solidFill>
                <a:srgbClr val="000000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779" y="4860089"/>
            <a:ext cx="5675742" cy="4606253"/>
          </a:xfrm>
          <a:noFill/>
        </p:spPr>
        <p:txBody>
          <a:bodyPr/>
          <a:lstStyle/>
          <a:p>
            <a:r>
              <a:rPr lang="de-DE" altLang="de-DE" dirty="0" err="1" smtClean="0"/>
              <a:t>We</a:t>
            </a:r>
            <a:r>
              <a:rPr lang="de-DE" altLang="de-DE" dirty="0" smtClean="0"/>
              <a:t> will </a:t>
            </a:r>
            <a:r>
              <a:rPr lang="de-DE" altLang="de-DE" dirty="0" err="1" smtClean="0"/>
              <a:t>need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include</a:t>
            </a:r>
            <a:r>
              <a:rPr lang="de-DE" altLang="de-DE" dirty="0" smtClean="0"/>
              <a:t> HOSPITALS...</a:t>
            </a:r>
          </a:p>
        </p:txBody>
      </p:sp>
    </p:spTree>
    <p:extLst>
      <p:ext uri="{BB962C8B-B14F-4D97-AF65-F5344CB8AC3E}">
        <p14:creationId xmlns="" xmlns:p14="http://schemas.microsoft.com/office/powerpoint/2010/main" val="24849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include HEALTH</a:t>
            </a:r>
            <a:r>
              <a:rPr lang="en-US" baseline="0" dirty="0" smtClean="0"/>
              <a:t>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56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602C6F-5943-43F1-B030-D31290E5D786}" type="slidenum">
              <a:rPr lang="en-US" altLang="de-DE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de-DE" sz="1300" smtClean="0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779" y="4860088"/>
            <a:ext cx="5675742" cy="4606253"/>
          </a:xfrm>
          <a:noFill/>
        </p:spPr>
        <p:txBody>
          <a:bodyPr/>
          <a:lstStyle/>
          <a:p>
            <a:r>
              <a:rPr lang="de-DE" altLang="de-DE" dirty="0" err="1" smtClean="0"/>
              <a:t>Then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morbidity</a:t>
            </a:r>
            <a:r>
              <a:rPr lang="de-DE" altLang="de-DE" dirty="0" smtClean="0"/>
              <a:t>...</a:t>
            </a:r>
          </a:p>
        </p:txBody>
      </p:sp>
    </p:spTree>
    <p:extLst>
      <p:ext uri="{BB962C8B-B14F-4D97-AF65-F5344CB8AC3E}">
        <p14:creationId xmlns="" xmlns:p14="http://schemas.microsoft.com/office/powerpoint/2010/main" val="344961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13563600"/>
            <a:ext cx="24387175" cy="152400"/>
            <a:chOff x="606161" y="2106824"/>
            <a:chExt cx="6205940" cy="1241188"/>
          </a:xfrm>
        </p:grpSpPr>
        <p:sp>
          <p:nvSpPr>
            <p:cNvPr id="5" name="Rectangle 4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rgbClr val="C696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45231" y="659198"/>
            <a:ext cx="1016132" cy="815204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C9468CE9-3F3D-1446-A027-4B4CDD3883B0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0750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3563600"/>
            <a:ext cx="24387175" cy="152400"/>
            <a:chOff x="606161" y="2106824"/>
            <a:chExt cx="6205940" cy="1241188"/>
          </a:xfrm>
        </p:grpSpPr>
        <p:sp>
          <p:nvSpPr>
            <p:cNvPr id="4" name="Rectangle 3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rgbClr val="C696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45231" y="659198"/>
            <a:ext cx="1016132" cy="815204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C9468CE9-3F3D-1446-A027-4B4CDD3883B0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661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</p:spPr>
        <p:txBody>
          <a:bodyPr/>
          <a:lstStyle>
            <a:lvl1pPr>
              <a:defRPr sz="570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909784" y="403206"/>
            <a:ext cx="824808" cy="67670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5487" y="3200400"/>
            <a:ext cx="10779131" cy="9052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752" r:id="rId16"/>
    <p:sldLayoutId id="2147483754" r:id="rId17"/>
    <p:sldLayoutId id="2147483756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th-networ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gif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gif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829038" y="1981200"/>
            <a:ext cx="20729099" cy="1082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/>
            <a:endParaRPr lang="en-US" sz="7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11400" b="1" dirty="0">
                <a:latin typeface="Calibri" pitchFamily="34" charset="0"/>
              </a:rPr>
              <a:t>The </a:t>
            </a:r>
            <a:r>
              <a:rPr lang="en-US" sz="11400" b="1" dirty="0" smtClean="0">
                <a:latin typeface="Calibri" pitchFamily="34" charset="0"/>
              </a:rPr>
              <a:t>INDEPTH Network</a:t>
            </a:r>
            <a:endParaRPr lang="en-US" sz="11400" b="1" dirty="0">
              <a:latin typeface="Calibri" pitchFamily="34" charset="0"/>
            </a:endParaRPr>
          </a:p>
          <a:p>
            <a:pPr algn="ctr"/>
            <a:endParaRPr lang="en-US" sz="7600" dirty="0" smtClean="0">
              <a:latin typeface="Calibri" pitchFamily="34" charset="0"/>
            </a:endParaRPr>
          </a:p>
          <a:p>
            <a:pPr algn="ctr"/>
            <a:r>
              <a:rPr lang="en-US" sz="6700" b="1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www.indepth-network.org</a:t>
            </a:r>
            <a:endParaRPr lang="en-US" sz="67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en-US" sz="67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6700" b="1" dirty="0" smtClean="0">
                <a:solidFill>
                  <a:srgbClr val="0070C0"/>
                </a:solidFill>
                <a:latin typeface="Calibri" pitchFamily="34" charset="0"/>
              </a:rPr>
              <a:t>Please use the slides as you deem fit…</a:t>
            </a:r>
            <a:endParaRPr lang="en-US" sz="67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en-US" sz="7600" i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4099" name="Picture 6" descr="INDEPTH Header in grey colour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43871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997" y="231776"/>
            <a:ext cx="21948458" cy="1676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Strategic Groups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786768" y="12712701"/>
            <a:ext cx="1498795" cy="730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217728" tIns="108864" rIns="217728" bIns="108864"/>
          <a:lstStyle/>
          <a:p>
            <a:pPr>
              <a:defRPr/>
            </a:pPr>
            <a:fld id="{E56DA03A-B057-4914-8344-402BB293303D}" type="slidenum">
              <a:rPr lang="en-US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13"/>
          </p:nvPr>
        </p:nvSpPr>
        <p:spPr>
          <a:xfrm>
            <a:off x="4871597" y="2390302"/>
            <a:ext cx="16917249" cy="6480720"/>
          </a:xfrm>
        </p:spPr>
        <p:txBody>
          <a:bodyPr/>
          <a:lstStyle/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Data Analysis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Capacity Strengthening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8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Research to Policy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8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Data Systems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Migration, </a:t>
            </a:r>
            <a:r>
              <a:rPr lang="en-US" sz="8000" b="1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urbanisation</a:t>
            </a:r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&amp; health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endParaRPr lang="en-US" sz="60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" name="Picture 4" descr="INDEPTH Header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" y="12816518"/>
            <a:ext cx="4276191" cy="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6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997" y="231776"/>
            <a:ext cx="21948458" cy="1676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The Working Groups that were 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041311" y="1961457"/>
            <a:ext cx="12676250" cy="10751243"/>
          </a:xfrm>
          <a:extLst/>
        </p:spPr>
        <p:txBody>
          <a:bodyPr rtlCol="0">
            <a:normAutofit/>
          </a:bodyPr>
          <a:lstStyle/>
          <a:p>
            <a:pPr marL="0" lvl="1" algn="l">
              <a:defRPr/>
            </a:pPr>
            <a:r>
              <a:rPr lang="en-US" sz="5700" b="1" dirty="0" smtClean="0">
                <a:solidFill>
                  <a:schemeClr val="tx1"/>
                </a:solidFill>
                <a:latin typeface="Calibri"/>
                <a:cs typeface="Calibri"/>
              </a:rPr>
              <a:t>6. Environment &amp; health</a:t>
            </a:r>
          </a:p>
          <a:p>
            <a:pPr marL="1658943" lvl="2" indent="-571500" algn="l"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Submitted applications</a:t>
            </a:r>
          </a:p>
          <a:p>
            <a:pPr marL="0" lvl="1" algn="l">
              <a:defRPr/>
            </a:pPr>
            <a:r>
              <a:rPr lang="en-US" sz="5700" b="1" dirty="0" smtClean="0">
                <a:solidFill>
                  <a:schemeClr val="tx1"/>
                </a:solidFill>
                <a:latin typeface="Calibri"/>
                <a:cs typeface="Calibri"/>
              </a:rPr>
              <a:t>7. Health Systems</a:t>
            </a:r>
          </a:p>
          <a:p>
            <a:pPr marL="1944693" lvl="2" indent="-857250" algn="l">
              <a:buFont typeface="Arial"/>
              <a:buChar char="•"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Calibri"/>
                <a:cs typeface="Calibri"/>
              </a:rPr>
              <a:t>iHOPE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mr-IN" sz="3600" b="1" dirty="0" smtClean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 Gates Foundation grant</a:t>
            </a:r>
          </a:p>
          <a:p>
            <a:pPr marL="0" lvl="1" algn="l">
              <a:defRPr/>
            </a:pPr>
            <a:r>
              <a:rPr lang="en-US" sz="5700" b="1" dirty="0">
                <a:solidFill>
                  <a:schemeClr val="tx1"/>
                </a:solidFill>
                <a:latin typeface="Calibri"/>
                <a:cs typeface="Calibri"/>
              </a:rPr>
              <a:t>8</a:t>
            </a:r>
            <a:r>
              <a:rPr lang="en-US" sz="5700" b="1" dirty="0" smtClean="0">
                <a:solidFill>
                  <a:schemeClr val="tx1"/>
                </a:solidFill>
                <a:latin typeface="Calibri"/>
                <a:cs typeface="Calibri"/>
              </a:rPr>
              <a:t>. Maternal &amp; Newborn Health</a:t>
            </a:r>
          </a:p>
          <a:p>
            <a:pPr marL="1944693" lvl="2" indent="-857250" algn="l"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ENAP </a:t>
            </a:r>
            <a:r>
              <a:rPr lang="mr-IN" sz="3600" b="1" dirty="0" smtClean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lang="en-US" sz="3600" b="1" dirty="0" smtClean="0">
                <a:solidFill>
                  <a:srgbClr val="0000FF"/>
                </a:solidFill>
                <a:latin typeface="Calibri"/>
                <a:cs typeface="Calibri"/>
              </a:rPr>
              <a:t> CIFF/LSHTM grant</a:t>
            </a:r>
            <a:endParaRPr lang="en-US" sz="39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0" lvl="1" algn="l">
              <a:defRPr/>
            </a:pPr>
            <a:r>
              <a:rPr lang="en-US" sz="5700" b="1" dirty="0" smtClean="0">
                <a:solidFill>
                  <a:schemeClr val="tx1"/>
                </a:solidFill>
                <a:latin typeface="Calibri"/>
              </a:rPr>
              <a:t>9. Education</a:t>
            </a:r>
          </a:p>
          <a:p>
            <a:pPr marL="1658943" lvl="2" indent="-571500" algn="l"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Submitted an application</a:t>
            </a:r>
            <a:endParaRPr lang="en-US" sz="3900" b="1" dirty="0" smtClean="0">
              <a:solidFill>
                <a:srgbClr val="0000FF"/>
              </a:solidFill>
              <a:latin typeface="Calibri"/>
            </a:endParaRPr>
          </a:p>
          <a:p>
            <a:pPr marL="0" lvl="1" algn="l">
              <a:defRPr/>
            </a:pPr>
            <a:r>
              <a:rPr lang="en-US" sz="5700" b="1" dirty="0" smtClean="0">
                <a:solidFill>
                  <a:schemeClr val="tx1"/>
                </a:solidFill>
                <a:latin typeface="Calibri"/>
              </a:rPr>
              <a:t>10. Genomics</a:t>
            </a:r>
          </a:p>
          <a:p>
            <a:pPr marL="1087443" lvl="2" algn="l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/>
              </a:rPr>
              <a:t>AWI-Gen: NIA grant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786768" y="12712701"/>
            <a:ext cx="1498795" cy="730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217728" tIns="108864" rIns="217728" bIns="108864"/>
          <a:lstStyle/>
          <a:p>
            <a:pPr>
              <a:defRPr/>
            </a:pPr>
            <a:fld id="{E56DA03A-B057-4914-8344-402BB293303D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13"/>
          </p:nvPr>
        </p:nvSpPr>
        <p:spPr>
          <a:xfrm>
            <a:off x="862855" y="1817440"/>
            <a:ext cx="10373017" cy="9914294"/>
          </a:xfrm>
        </p:spPr>
        <p:txBody>
          <a:bodyPr/>
          <a:lstStyle/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Adult health &amp; aging</a:t>
            </a:r>
          </a:p>
          <a:p>
            <a:pPr marL="2312163" lvl="1" indent="-1224719" algn="l">
              <a:buFont typeface="Arial"/>
              <a:buChar char="•"/>
            </a:pP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NIH grant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Fertility</a:t>
            </a:r>
            <a:endParaRPr lang="en-US" sz="60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2312163" lvl="1" indent="-1224719" algn="l">
              <a:buFont typeface="Arial"/>
              <a:buChar char="•"/>
            </a:pP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EVIDENCE</a:t>
            </a:r>
            <a:endParaRPr lang="en-US" sz="3600" b="1" dirty="0" smtClean="0">
              <a:solidFill>
                <a:srgbClr val="0000FF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Vaccination &amp; child survival</a:t>
            </a:r>
          </a:p>
          <a:p>
            <a:pPr marL="2312163" lvl="1" indent="-1224719" algn="l">
              <a:buFont typeface="Arial"/>
              <a:buChar char="•"/>
            </a:pPr>
            <a:r>
              <a:rPr lang="en-US" sz="43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EC/DANIDA grant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Antibiotics resistance</a:t>
            </a:r>
          </a:p>
          <a:p>
            <a:pPr marL="2312163" lvl="1" indent="-1224719" algn="l">
              <a:buFont typeface="Arial"/>
              <a:buChar char="•"/>
            </a:pPr>
            <a:r>
              <a:rPr lang="en-US" sz="3600" b="1" dirty="0" err="1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Wellcome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 Trust grant</a:t>
            </a:r>
          </a:p>
          <a:p>
            <a:pPr marL="1224719" indent="-1224719" algn="l">
              <a:buFont typeface="Century Gothic" pitchFamily="34" charset="0"/>
              <a:buAutoNum type="arabicPeriod"/>
            </a:pPr>
            <a:r>
              <a:rPr lang="en-US" sz="6000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Malaria</a:t>
            </a:r>
          </a:p>
          <a:p>
            <a:pPr marL="2312163" lvl="1" indent="-1224719" algn="l">
              <a:buFont typeface="Arial"/>
              <a:buChar char="•"/>
            </a:pP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INESS </a:t>
            </a:r>
            <a:r>
              <a:rPr lang="mr-IN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–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rPr>
              <a:t> Gates Foundation grant</a:t>
            </a:r>
            <a:endParaRPr lang="en-US" sz="60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224719" indent="-1224719" algn="l">
              <a:buFont typeface="Century Gothic" pitchFamily="34" charset="0"/>
              <a:buAutoNum type="arabicPeriod"/>
            </a:pPr>
            <a:endParaRPr lang="en-US" sz="6000" b="1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7" descr="20141114_11282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1302" y="10992782"/>
            <a:ext cx="6455875" cy="272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14" y="377280"/>
            <a:ext cx="21948458" cy="1872208"/>
          </a:xfrm>
        </p:spPr>
        <p:txBody>
          <a:bodyPr/>
          <a:lstStyle/>
          <a:p>
            <a:r>
              <a:rPr lang="en-GB" sz="8800" b="1" dirty="0">
                <a:solidFill>
                  <a:srgbClr val="FF0000"/>
                </a:solidFill>
              </a:rPr>
              <a:t>Grant proposal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786768" y="12712701"/>
            <a:ext cx="1498795" cy="73025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>
              <a:defRPr/>
            </a:pPr>
            <a:fld id="{AFACE26C-FE6E-4384-924C-FD15771F3B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2459" y="2537521"/>
            <a:ext cx="19075358" cy="9714806"/>
          </a:xfrm>
        </p:spPr>
        <p:txBody>
          <a:bodyPr/>
          <a:lstStyle/>
          <a:p>
            <a:pPr marL="857250" indent="-857250" algn="l">
              <a:lnSpc>
                <a:spcPct val="200000"/>
              </a:lnSpc>
              <a:buFont typeface="Arial"/>
              <a:buChar char="•"/>
            </a:pPr>
            <a:r>
              <a:rPr lang="en-GB" sz="6000" b="1" dirty="0">
                <a:solidFill>
                  <a:schemeClr val="tx1"/>
                </a:solidFill>
              </a:rPr>
              <a:t>20 proposals submitted </a:t>
            </a:r>
          </a:p>
          <a:p>
            <a:pPr marL="857250" indent="-857250" algn="l">
              <a:lnSpc>
                <a:spcPct val="200000"/>
              </a:lnSpc>
              <a:buFont typeface="Arial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13 </a:t>
            </a:r>
            <a:r>
              <a:rPr lang="en-GB" sz="6000" b="1" dirty="0">
                <a:solidFill>
                  <a:schemeClr val="tx1"/>
                </a:solidFill>
              </a:rPr>
              <a:t>thematic areas</a:t>
            </a:r>
          </a:p>
          <a:p>
            <a:pPr marL="857250" indent="-857250" algn="l">
              <a:lnSpc>
                <a:spcPct val="200000"/>
              </a:lnSpc>
              <a:buFont typeface="Arial"/>
              <a:buChar char="•"/>
            </a:pPr>
            <a:r>
              <a:rPr lang="en-GB" sz="6000" b="1" dirty="0" smtClean="0">
                <a:solidFill>
                  <a:schemeClr val="tx1"/>
                </a:solidFill>
              </a:rPr>
              <a:t>11 </a:t>
            </a:r>
            <a:r>
              <a:rPr lang="en-GB" sz="6000" b="1" dirty="0">
                <a:solidFill>
                  <a:schemeClr val="tx1"/>
                </a:solidFill>
              </a:rPr>
              <a:t>funders </a:t>
            </a:r>
          </a:p>
          <a:p>
            <a:pPr marL="857250" indent="-857250" algn="l">
              <a:lnSpc>
                <a:spcPct val="200000"/>
              </a:lnSpc>
              <a:buFont typeface="Arial"/>
              <a:buChar char="•"/>
            </a:pPr>
            <a:r>
              <a:rPr lang="en-GB" sz="6000" b="1" dirty="0">
                <a:solidFill>
                  <a:schemeClr val="tx1"/>
                </a:solidFill>
              </a:rPr>
              <a:t>Total amount - </a:t>
            </a:r>
            <a:r>
              <a:rPr lang="en-GB" sz="6000" b="1" dirty="0" smtClean="0">
                <a:solidFill>
                  <a:srgbClr val="0000FF"/>
                </a:solidFill>
              </a:rPr>
              <a:t>$71,333,516 (at least 20% to core)</a:t>
            </a:r>
            <a:endParaRPr lang="en-GB" sz="6000" b="1" dirty="0">
              <a:solidFill>
                <a:srgbClr val="0000FF"/>
              </a:solidFill>
            </a:endParaRPr>
          </a:p>
          <a:p>
            <a:pPr marL="857250" indent="-857250" algn="l">
              <a:lnSpc>
                <a:spcPct val="200000"/>
              </a:lnSpc>
              <a:buFont typeface="Arial"/>
              <a:buChar char="•"/>
            </a:pPr>
            <a:r>
              <a:rPr lang="en-GB" sz="6000" b="1" dirty="0">
                <a:solidFill>
                  <a:schemeClr val="tx1"/>
                </a:solidFill>
              </a:rPr>
              <a:t>4</a:t>
            </a:r>
            <a:r>
              <a:rPr lang="en-GB" sz="6000" b="1" dirty="0" smtClean="0">
                <a:solidFill>
                  <a:schemeClr val="tx1"/>
                </a:solidFill>
              </a:rPr>
              <a:t> </a:t>
            </a:r>
            <a:r>
              <a:rPr lang="en-GB" sz="6000" b="1" dirty="0">
                <a:solidFill>
                  <a:schemeClr val="tx1"/>
                </a:solidFill>
              </a:rPr>
              <a:t>led by the Secretariat </a:t>
            </a:r>
          </a:p>
          <a:p>
            <a:pPr algn="l">
              <a:lnSpc>
                <a:spcPct val="200000"/>
              </a:lnSpc>
            </a:pP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INDEPTH Header 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51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107505"/>
            <a:ext cx="21948458" cy="2286000"/>
          </a:xfrm>
        </p:spPr>
        <p:txBody>
          <a:bodyPr/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Secretariat led proposals</a:t>
            </a:r>
            <a:endParaRPr lang="en-GB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589" y="1940527"/>
            <a:ext cx="20918228" cy="11502424"/>
          </a:xfrm>
        </p:spPr>
        <p:txBody>
          <a:bodyPr/>
          <a:lstStyle/>
          <a:p>
            <a:pPr algn="l"/>
            <a:r>
              <a:rPr lang="en-GB" sz="4800" dirty="0" smtClean="0">
                <a:solidFill>
                  <a:srgbClr val="000000"/>
                </a:solidFill>
              </a:rPr>
              <a:t>1) Malaria: treatment, testing &amp; </a:t>
            </a:r>
            <a:r>
              <a:rPr lang="en-GB" sz="4800" dirty="0">
                <a:solidFill>
                  <a:srgbClr val="000000"/>
                </a:solidFill>
              </a:rPr>
              <a:t>tracking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</a:rPr>
              <a:t>	</a:t>
            </a:r>
            <a:r>
              <a:rPr lang="en-GB" sz="4800" b="1" dirty="0">
                <a:solidFill>
                  <a:srgbClr val="0000FF"/>
                </a:solidFill>
              </a:rPr>
              <a:t>Comic Relief &amp; GSK; £822,801; </a:t>
            </a:r>
            <a:r>
              <a:rPr lang="en-GB" sz="4800" b="1" dirty="0" smtClean="0">
                <a:solidFill>
                  <a:srgbClr val="0000FF"/>
                </a:solidFill>
              </a:rPr>
              <a:t>2017-2019 </a:t>
            </a:r>
            <a:r>
              <a:rPr lang="en-GB" sz="4800" b="1" dirty="0" smtClean="0">
                <a:solidFill>
                  <a:srgbClr val="C00000"/>
                </a:solidFill>
              </a:rPr>
              <a:t>(Funded, April 2017)</a:t>
            </a:r>
            <a:endParaRPr lang="en-GB" sz="4800" b="1" dirty="0">
              <a:solidFill>
                <a:srgbClr val="C00000"/>
              </a:solidFill>
            </a:endParaRPr>
          </a:p>
          <a:p>
            <a:pPr algn="l"/>
            <a:r>
              <a:rPr lang="en-GB" sz="4800" dirty="0" smtClean="0">
                <a:solidFill>
                  <a:srgbClr val="000000"/>
                </a:solidFill>
              </a:rPr>
              <a:t>2) INESS </a:t>
            </a:r>
            <a:r>
              <a:rPr lang="en-GB" sz="4800" dirty="0">
                <a:solidFill>
                  <a:srgbClr val="000000"/>
                </a:solidFill>
              </a:rPr>
              <a:t>on CHESS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</a:rPr>
              <a:t>	</a:t>
            </a:r>
            <a:r>
              <a:rPr lang="en-GB" sz="4800" b="1" dirty="0">
                <a:solidFill>
                  <a:srgbClr val="0000FF"/>
                </a:solidFill>
              </a:rPr>
              <a:t>EDCTP; €3,000,000; 60 months</a:t>
            </a:r>
            <a:r>
              <a:rPr lang="en-GB" sz="4800" b="1" dirty="0">
                <a:solidFill>
                  <a:srgbClr val="C00000"/>
                </a:solidFill>
              </a:rPr>
              <a:t> </a:t>
            </a:r>
            <a:r>
              <a:rPr lang="en-GB" sz="4800" b="1" dirty="0" smtClean="0">
                <a:solidFill>
                  <a:srgbClr val="C00000"/>
                </a:solidFill>
              </a:rPr>
              <a:t>(awaiting news)</a:t>
            </a:r>
            <a:endParaRPr lang="en-GB" sz="4800" b="1" dirty="0">
              <a:solidFill>
                <a:srgbClr val="C00000"/>
              </a:solidFill>
            </a:endParaRPr>
          </a:p>
          <a:p>
            <a:pPr algn="l"/>
            <a:r>
              <a:rPr lang="en-GB" sz="4800" dirty="0" smtClean="0">
                <a:solidFill>
                  <a:srgbClr val="000000"/>
                </a:solidFill>
              </a:rPr>
              <a:t>3) Conduct </a:t>
            </a:r>
            <a:r>
              <a:rPr lang="en-GB" sz="4800" dirty="0">
                <a:solidFill>
                  <a:srgbClr val="000000"/>
                </a:solidFill>
              </a:rPr>
              <a:t>rigorous post-licensure effectiveness and safety studies on </a:t>
            </a:r>
            <a:r>
              <a:rPr lang="en-GB" sz="4800" dirty="0" err="1">
                <a:solidFill>
                  <a:srgbClr val="000000"/>
                </a:solidFill>
              </a:rPr>
              <a:t>Pyramax</a:t>
            </a:r>
            <a:r>
              <a:rPr lang="en-GB" sz="4800" dirty="0">
                <a:solidFill>
                  <a:srgbClr val="000000"/>
                </a:solidFill>
              </a:rPr>
              <a:t> and other interventions against malaria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</a:rPr>
              <a:t>	</a:t>
            </a:r>
            <a:r>
              <a:rPr lang="en-GB" sz="4800" b="1" dirty="0">
                <a:solidFill>
                  <a:srgbClr val="0000FF"/>
                </a:solidFill>
              </a:rPr>
              <a:t>The Gates Foundation; $</a:t>
            </a:r>
            <a:r>
              <a:rPr lang="en-GB" sz="4800" b="1" dirty="0" smtClean="0">
                <a:solidFill>
                  <a:srgbClr val="0000FF"/>
                </a:solidFill>
              </a:rPr>
              <a:t>1,182,415; 2017 </a:t>
            </a:r>
            <a:r>
              <a:rPr lang="en-GB" sz="4800" b="1" dirty="0" smtClean="0">
                <a:solidFill>
                  <a:srgbClr val="C00000"/>
                </a:solidFill>
              </a:rPr>
              <a:t>(successful)</a:t>
            </a:r>
            <a:endParaRPr lang="en-GB" sz="4800" b="1" dirty="0">
              <a:solidFill>
                <a:srgbClr val="C00000"/>
              </a:solidFill>
            </a:endParaRPr>
          </a:p>
          <a:p>
            <a:pPr algn="l"/>
            <a:r>
              <a:rPr lang="en-GB" sz="4800" dirty="0" smtClean="0">
                <a:solidFill>
                  <a:srgbClr val="000000"/>
                </a:solidFill>
              </a:rPr>
              <a:t>4) How </a:t>
            </a:r>
            <a:r>
              <a:rPr lang="en-GB" sz="4800" dirty="0">
                <a:solidFill>
                  <a:srgbClr val="000000"/>
                </a:solidFill>
              </a:rPr>
              <a:t>do accountability processes within education systems enable or inhibit the raising of learning outcomes – Ghana and Zimbabwe?</a:t>
            </a:r>
          </a:p>
          <a:p>
            <a:pPr algn="l"/>
            <a:r>
              <a:rPr lang="en-GB" sz="4800" dirty="0">
                <a:solidFill>
                  <a:srgbClr val="000000"/>
                </a:solidFill>
              </a:rPr>
              <a:t>	</a:t>
            </a:r>
            <a:r>
              <a:rPr lang="en-GB" sz="4800" b="1" dirty="0">
                <a:solidFill>
                  <a:srgbClr val="0000FF"/>
                </a:solidFill>
              </a:rPr>
              <a:t>ESRC UK; £689,612; </a:t>
            </a:r>
            <a:r>
              <a:rPr lang="en-GB" sz="4800" b="1" dirty="0" smtClean="0">
                <a:solidFill>
                  <a:srgbClr val="0000FF"/>
                </a:solidFill>
              </a:rPr>
              <a:t>2018-2020 </a:t>
            </a:r>
            <a:r>
              <a:rPr lang="en-GB" sz="4800" b="1" dirty="0" smtClean="0">
                <a:solidFill>
                  <a:srgbClr val="C00000"/>
                </a:solidFill>
              </a:rPr>
              <a:t>(awaiting news)</a:t>
            </a:r>
            <a:endParaRPr lang="en-GB" sz="4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786768" y="12712701"/>
            <a:ext cx="1498795" cy="73025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>
              <a:defRPr/>
            </a:pPr>
            <a:fld id="{AFACE26C-FE6E-4384-924C-FD15771F3B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INDEPTH Header 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1431924"/>
          </a:xfrm>
        </p:spPr>
        <p:txBody>
          <a:bodyPr/>
          <a:lstStyle/>
          <a:p>
            <a:r>
              <a:rPr lang="en-US" sz="7600" b="1" dirty="0" smtClean="0">
                <a:solidFill>
                  <a:srgbClr val="FF0000"/>
                </a:solidFill>
              </a:rPr>
              <a:t>CHESS = HDSS+</a:t>
            </a:r>
            <a:endParaRPr lang="en-US" sz="7600" dirty="0" smtClean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84665" y="1981200"/>
            <a:ext cx="13130481" cy="1027112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929A2"/>
                </a:solidFill>
              </a:rPr>
              <a:t>HDSS Core</a:t>
            </a:r>
            <a:r>
              <a:rPr lang="en-US" sz="4000" dirty="0" smtClean="0">
                <a:solidFill>
                  <a:schemeClr val="tx1"/>
                </a:solidFill>
              </a:rPr>
              <a:t>: all-cause &amp; cause-specific mortality </a:t>
            </a: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rgbClr val="6929A2"/>
                </a:solidFill>
              </a:rPr>
              <a:t>HDSS+ (comprehensive package – expands HDSS)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Communicable (disease &amp; pathogen specific) </a:t>
            </a:r>
            <a:r>
              <a:rPr lang="en-US" sz="4000" dirty="0" smtClean="0">
                <a:solidFill>
                  <a:srgbClr val="C00000"/>
                </a:solidFill>
              </a:rPr>
              <a:t>morbidity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Non communicable disease </a:t>
            </a:r>
            <a:r>
              <a:rPr lang="en-US" sz="4000" dirty="0" smtClean="0">
                <a:solidFill>
                  <a:srgbClr val="C00000"/>
                </a:solidFill>
              </a:rPr>
              <a:t>morbidity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External causes / injuries </a:t>
            </a:r>
            <a:r>
              <a:rPr lang="en-US" sz="4000" dirty="0" smtClean="0">
                <a:solidFill>
                  <a:srgbClr val="C00000"/>
                </a:solidFill>
              </a:rPr>
              <a:t>morbidity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C00000"/>
                </a:solidFill>
              </a:rPr>
              <a:t> Risk factors </a:t>
            </a:r>
            <a:r>
              <a:rPr lang="en-US" sz="4000" dirty="0" smtClean="0">
                <a:solidFill>
                  <a:schemeClr val="tx1"/>
                </a:solidFill>
              </a:rPr>
              <a:t>for above mortality &amp; morbidity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Health systems &amp; policies </a:t>
            </a:r>
            <a:r>
              <a:rPr lang="en-US" sz="4000" dirty="0" smtClean="0">
                <a:solidFill>
                  <a:srgbClr val="C00000"/>
                </a:solidFill>
              </a:rPr>
              <a:t>contexts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 Other contexts - e.g. education</a:t>
            </a:r>
          </a:p>
          <a:p>
            <a:pPr algn="l"/>
            <a:endParaRPr lang="en-US" sz="4800" dirty="0"/>
          </a:p>
          <a:p>
            <a:pPr algn="l"/>
            <a:r>
              <a:rPr lang="en-US" sz="6000" b="1" dirty="0" smtClean="0">
                <a:solidFill>
                  <a:srgbClr val="800000"/>
                </a:solidFill>
              </a:rPr>
              <a:t>SAC: A transformational agenda</a:t>
            </a:r>
          </a:p>
        </p:txBody>
      </p:sp>
      <p:pic>
        <p:nvPicPr>
          <p:cNvPr id="4" name="Picture 2" descr="G:\CHESS Nanoro\SECOND VISIT\PHIS pix\IMG_4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86980" y="50294"/>
            <a:ext cx="6100194" cy="3049700"/>
          </a:xfrm>
          <a:prstGeom prst="rect">
            <a:avLst/>
          </a:prstGeom>
          <a:noFill/>
        </p:spPr>
      </p:pic>
      <p:pic>
        <p:nvPicPr>
          <p:cNvPr id="5" name="Picture 6" descr="G:\CHESS Nanoro\SECOND VISIT\PHIS pix\IMG_4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56804"/>
            <a:ext cx="5587688" cy="295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:\CHESS Nanoro\SECOND VISIT\PHIS pix\IMG_4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5706"/>
            <a:ext cx="6110735" cy="322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87859" y="9724570"/>
            <a:ext cx="6499316" cy="34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0"/>
            <a:ext cx="21948458" cy="1385392"/>
          </a:xfrm>
        </p:spPr>
        <p:txBody>
          <a:bodyPr/>
          <a:lstStyle/>
          <a:p>
            <a:pPr algn="ctr"/>
            <a:r>
              <a:rPr lang="en-US" sz="7600" b="1" dirty="0" err="1" smtClean="0">
                <a:solidFill>
                  <a:srgbClr val="FF0000"/>
                </a:solidFill>
              </a:rPr>
              <a:t>Crystalisation</a:t>
            </a:r>
            <a:r>
              <a:rPr lang="en-US" sz="7600" b="1" dirty="0" smtClean="0">
                <a:solidFill>
                  <a:srgbClr val="FF0000"/>
                </a:solidFill>
              </a:rPr>
              <a:t> phase </a:t>
            </a:r>
            <a:r>
              <a:rPr lang="en-GB" sz="7600" b="1" dirty="0" smtClean="0">
                <a:solidFill>
                  <a:srgbClr val="FF0000"/>
                </a:solidFill>
              </a:rPr>
              <a:t>funded by </a:t>
            </a:r>
            <a:r>
              <a:rPr lang="en-GB" sz="7600" b="1" dirty="0" err="1" smtClean="0">
                <a:solidFill>
                  <a:srgbClr val="FF0000"/>
                </a:solidFill>
              </a:rPr>
              <a:t>Sida</a:t>
            </a:r>
            <a:endParaRPr lang="en-GB" sz="7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nteractive-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5392"/>
            <a:ext cx="24387175" cy="12330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238" y="377827"/>
            <a:ext cx="21948458" cy="143827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8572"/>
              </a:lnSpc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imes New Roman" pitchFamily="18" charset="0"/>
              </a:rPr>
              <a:t>Capacity Strengthening and training</a:t>
            </a: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61" y="1673424"/>
            <a:ext cx="13059151" cy="10801200"/>
          </a:xfr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1107540" lvl="1" indent="-827820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buFont typeface="Arial" pitchFamily="34" charset="0"/>
              <a:buChar char="•"/>
              <a:defRPr/>
            </a:pPr>
            <a:r>
              <a:rPr lang="en-GB" sz="6200" dirty="0" smtClean="0">
                <a:solidFill>
                  <a:schemeClr val="tx1"/>
                </a:solidFill>
                <a:latin typeface="Calibri"/>
                <a:cs typeface="Calibri"/>
              </a:rPr>
              <a:t>Masters Training</a:t>
            </a:r>
          </a:p>
          <a:p>
            <a:pPr marL="2456998" lvl="2" indent="-1088639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buFont typeface="Courier New"/>
              <a:buChar char="o"/>
              <a:defRPr/>
            </a:pPr>
            <a:r>
              <a:rPr lang="en-GB" sz="6200" dirty="0" smtClean="0">
                <a:solidFill>
                  <a:srgbClr val="FF0000"/>
                </a:solidFill>
                <a:latin typeface="Calibri"/>
                <a:cs typeface="Calibri"/>
              </a:rPr>
              <a:t>51 funded students in all;  </a:t>
            </a:r>
            <a:r>
              <a:rPr lang="en-GB" sz="6200" dirty="0" smtClean="0">
                <a:solidFill>
                  <a:srgbClr val="7030A0"/>
                </a:solidFill>
                <a:latin typeface="Calibri"/>
                <a:cs typeface="Calibri"/>
              </a:rPr>
              <a:t>(None funded in 2016, seven continuing students</a:t>
            </a:r>
            <a:r>
              <a:rPr lang="en-GB" sz="6200" dirty="0" smtClean="0">
                <a:latin typeface="Calibri"/>
                <a:cs typeface="Calibri"/>
              </a:rPr>
              <a:t>) </a:t>
            </a:r>
            <a:r>
              <a:rPr lang="mr-IN" sz="6200" dirty="0" smtClean="0">
                <a:latin typeface="Calibri"/>
                <a:cs typeface="Calibri"/>
              </a:rPr>
              <a:t>–</a:t>
            </a:r>
            <a:r>
              <a:rPr lang="en-GB" sz="6200" dirty="0" smtClean="0">
                <a:latin typeface="Calibri"/>
                <a:cs typeface="Calibri"/>
              </a:rPr>
              <a:t> </a:t>
            </a:r>
            <a:r>
              <a:rPr lang="en-GB" sz="6200" b="1" dirty="0" smtClean="0">
                <a:solidFill>
                  <a:srgbClr val="FF0000"/>
                </a:solidFill>
                <a:latin typeface="Calibri"/>
                <a:cs typeface="Calibri"/>
              </a:rPr>
              <a:t>About $2M spent</a:t>
            </a:r>
            <a:endParaRPr lang="en-GB" sz="6200" b="1" dirty="0" smtClean="0">
              <a:latin typeface="Calibri" pitchFamily="34" charset="0"/>
              <a:cs typeface="Calibri"/>
            </a:endParaRPr>
          </a:p>
          <a:p>
            <a:pPr marL="1107540" lvl="2" indent="-846719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buFont typeface="Arial" pitchFamily="34" charset="0"/>
              <a:buChar char="•"/>
              <a:defRPr/>
            </a:pPr>
            <a:r>
              <a:rPr lang="en-GB" sz="6200" dirty="0" smtClean="0">
                <a:solidFill>
                  <a:schemeClr val="tx1"/>
                </a:solidFill>
                <a:latin typeface="Calibri"/>
                <a:cs typeface="Calibri"/>
              </a:rPr>
              <a:t>PhD training (direct or nested in Working Groups) </a:t>
            </a:r>
          </a:p>
          <a:p>
            <a:pPr marL="1107540" lvl="2" indent="-846719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defRPr/>
            </a:pPr>
            <a:r>
              <a:rPr lang="en-GB" sz="6200" dirty="0" smtClean="0">
                <a:solidFill>
                  <a:srgbClr val="FF0000"/>
                </a:solidFill>
                <a:latin typeface="Calibri"/>
                <a:cs typeface="Calibri"/>
              </a:rPr>
              <a:t>        8 Students </a:t>
            </a:r>
            <a:r>
              <a:rPr lang="en-GB" sz="6200" dirty="0" smtClean="0">
                <a:solidFill>
                  <a:srgbClr val="6929A2"/>
                </a:solidFill>
                <a:latin typeface="Calibri"/>
                <a:cs typeface="Calibri"/>
              </a:rPr>
              <a:t>(Two funded in 2016 &amp; one successful completion)</a:t>
            </a:r>
          </a:p>
          <a:p>
            <a:pPr marL="1107540" lvl="2" indent="-846719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buFont typeface="Arial" pitchFamily="34" charset="0"/>
              <a:buChar char="•"/>
              <a:defRPr/>
            </a:pPr>
            <a:r>
              <a:rPr lang="en-GB" sz="6200" dirty="0" smtClean="0">
                <a:solidFill>
                  <a:schemeClr val="tx1"/>
                </a:solidFill>
                <a:latin typeface="Calibri"/>
                <a:cs typeface="Calibri"/>
              </a:rPr>
              <a:t>Data management support (Training workshops for data managers) </a:t>
            </a:r>
          </a:p>
          <a:p>
            <a:pPr marL="2205522" lvl="3" indent="-857250" algn="l">
              <a:lnSpc>
                <a:spcPct val="90000"/>
              </a:lnSpc>
              <a:spcBef>
                <a:spcPts val="2857"/>
              </a:spcBef>
              <a:spcAft>
                <a:spcPts val="2857"/>
              </a:spcAft>
              <a:buFont typeface="Wingdings" charset="2"/>
              <a:buChar char="ü"/>
              <a:defRPr/>
            </a:pPr>
            <a:r>
              <a:rPr lang="en-GB" sz="6200" dirty="0" smtClean="0">
                <a:solidFill>
                  <a:srgbClr val="6929A2"/>
                </a:solidFill>
                <a:latin typeface="Calibri"/>
                <a:cs typeface="Calibri"/>
              </a:rPr>
              <a:t>Three workshops: </a:t>
            </a:r>
            <a:r>
              <a:rPr lang="en-GB" sz="6200" dirty="0" err="1" smtClean="0">
                <a:solidFill>
                  <a:srgbClr val="6929A2"/>
                </a:solidFill>
                <a:latin typeface="Calibri"/>
                <a:cs typeface="Calibri"/>
              </a:rPr>
              <a:t>OpenHDS</a:t>
            </a:r>
            <a:r>
              <a:rPr lang="en-GB" sz="6200" dirty="0" smtClean="0">
                <a:solidFill>
                  <a:srgbClr val="6929A2"/>
                </a:solidFill>
                <a:latin typeface="Calibri"/>
                <a:cs typeface="Calibri"/>
              </a:rPr>
              <a:t> for 5 centres &amp; Data management for 20+ centres in Dubai and Pune</a:t>
            </a:r>
            <a:endParaRPr lang="en-GB" sz="6200" dirty="0" smtClean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290" y="12618640"/>
            <a:ext cx="16994746" cy="88157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lIns="217728" tIns="108864" rIns="217728" bIns="108864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WE WANT TO BE ABLE TO SUPPORT MORE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4138" y="1630897"/>
            <a:ext cx="5497993" cy="59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Mart-B\Work Plan 2014\Annual report 2013\Pics2013\pg 30 Georg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29958" y="1563334"/>
            <a:ext cx="4963156" cy="6025353"/>
          </a:xfrm>
          <a:prstGeom prst="rect">
            <a:avLst/>
          </a:prstGeom>
          <a:noFill/>
        </p:spPr>
      </p:pic>
      <p:pic>
        <p:nvPicPr>
          <p:cNvPr id="1027" name="Picture 3" descr="C:\Mart-B\Work Plan 2014\Annual report 2013\Pics2013\pg 33 Nghi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46261" y="7699897"/>
            <a:ext cx="4518589" cy="4870534"/>
          </a:xfrm>
          <a:prstGeom prst="rect">
            <a:avLst/>
          </a:prstGeom>
          <a:noFill/>
        </p:spPr>
      </p:pic>
      <p:pic>
        <p:nvPicPr>
          <p:cNvPr id="14" name="Picture 13" descr="C:\Users\Beatrice\Desktop\Raymond Aborig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62563" y="7699897"/>
            <a:ext cx="5582155" cy="48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786768" y="12712701"/>
            <a:ext cx="1498795" cy="73025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>
              <a:defRPr/>
            </a:pPr>
            <a:fld id="{8272CA08-7781-4030-86FC-DF2DA935A6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7278644"/>
              </p:ext>
            </p:extLst>
          </p:nvPr>
        </p:nvGraphicFramePr>
        <p:xfrm>
          <a:off x="1246946" y="233265"/>
          <a:ext cx="21948458" cy="1090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143255"/>
            <a:ext cx="24387175" cy="2435845"/>
          </a:xfrm>
          <a:prstGeom prst="rect">
            <a:avLst/>
          </a:prstGeom>
          <a:solidFill>
            <a:srgbClr val="FFFF00"/>
          </a:solidFill>
          <a:ln>
            <a:solidFill>
              <a:srgbClr val="FF0000">
                <a:alpha val="98000"/>
              </a:srgbClr>
            </a:solidFill>
          </a:ln>
        </p:spPr>
        <p:txBody>
          <a:bodyPr wrap="square" lIns="217728" tIns="108864" rIns="217728" bIns="10886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b="1" dirty="0" smtClean="0">
                <a:solidFill>
                  <a:srgbClr val="C00000"/>
                </a:solidFill>
                <a:latin typeface="Calibri" pitchFamily="34" charset="0"/>
              </a:rPr>
              <a:t>The Lancet, Nature, Science, IJE, BMJ...                                                               2016: counting ...</a:t>
            </a:r>
          </a:p>
          <a:p>
            <a:pPr>
              <a:buFont typeface="Arial" pitchFamily="34" charset="0"/>
              <a:buChar char="•"/>
            </a:pPr>
            <a:r>
              <a:rPr lang="en-GB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4800" b="1" dirty="0" smtClean="0">
                <a:solidFill>
                  <a:srgbClr val="0000FF"/>
                </a:solidFill>
                <a:latin typeface="Calibri" pitchFamily="34" charset="0"/>
              </a:rPr>
              <a:t>KEY: multi-centre publications (Working Groups </a:t>
            </a:r>
            <a:r>
              <a:rPr lang="en-GB" sz="4800" b="1" dirty="0">
                <a:solidFill>
                  <a:srgbClr val="0000FF"/>
                </a:solidFill>
                <a:latin typeface="Calibri" pitchFamily="34" charset="0"/>
              </a:rPr>
              <a:t>&amp;</a:t>
            </a:r>
            <a:r>
              <a:rPr lang="en-GB" sz="4800" b="1" dirty="0" smtClean="0">
                <a:solidFill>
                  <a:srgbClr val="0000FF"/>
                </a:solidFill>
                <a:latin typeface="Calibri" pitchFamily="34" charset="0"/>
              </a:rPr>
              <a:t> Projects)                         Similar trend...</a:t>
            </a:r>
          </a:p>
          <a:p>
            <a:pPr>
              <a:buFont typeface="Arial" pitchFamily="34" charset="0"/>
              <a:buChar char="•"/>
            </a:pPr>
            <a:r>
              <a:rPr lang="en-GB" sz="4800" b="1" dirty="0" smtClean="0">
                <a:solidFill>
                  <a:srgbClr val="C00000"/>
                </a:solidFill>
                <a:latin typeface="Calibri" pitchFamily="34" charset="0"/>
              </a:rPr>
              <a:t> Acknowledging INDEPTH / identifying with INDEPTH                       </a:t>
            </a:r>
            <a:r>
              <a:rPr lang="en-GB" sz="4800" b="1" dirty="0" smtClean="0">
                <a:latin typeface="Calibri" pitchFamily="34" charset="0"/>
              </a:rPr>
              <a:t>AUTHORSHIP ISSUES</a:t>
            </a:r>
            <a:r>
              <a:rPr lang="mr-IN" sz="4800" b="1" dirty="0" smtClean="0">
                <a:latin typeface="Calibri" pitchFamily="34" charset="0"/>
              </a:rPr>
              <a:t>…</a:t>
            </a:r>
            <a:endParaRPr lang="en-GB" sz="4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876256"/>
              </p:ext>
            </p:extLst>
          </p:nvPr>
        </p:nvGraphicFramePr>
        <p:xfrm>
          <a:off x="-6904" y="89248"/>
          <a:ext cx="24394080" cy="1362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67410" y="1097361"/>
            <a:ext cx="7873900" cy="2866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17728" tIns="108864" rIns="217728" bIns="108864" rtlCol="0">
            <a:spAutoFit/>
          </a:bodyPr>
          <a:lstStyle/>
          <a:p>
            <a:r>
              <a:rPr lang="en-ZA" dirty="0">
                <a:solidFill>
                  <a:srgbClr val="0070C0"/>
                </a:solidFill>
              </a:rPr>
              <a:t>Cause of Death</a:t>
            </a:r>
          </a:p>
          <a:p>
            <a:pPr marL="680399" indent="-680399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70C0"/>
                </a:solidFill>
              </a:rPr>
              <a:t>111,910 Deaths</a:t>
            </a:r>
          </a:p>
          <a:p>
            <a:pPr marL="680399" indent="-680399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70C0"/>
                </a:solidFill>
              </a:rPr>
              <a:t>98,429 Verbal Autopsies</a:t>
            </a:r>
          </a:p>
          <a:p>
            <a:pPr marL="680399" indent="-680399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70C0"/>
                </a:solidFill>
              </a:rPr>
              <a:t>22 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10" y="3833665"/>
            <a:ext cx="7873900" cy="2205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17728" tIns="108864" rIns="217728" bIns="108864" rtlCol="0">
            <a:spAutoFit/>
          </a:bodyPr>
          <a:lstStyle/>
          <a:p>
            <a:r>
              <a:rPr lang="en-ZA" dirty="0" smtClean="0"/>
              <a:t>PLOS One </a:t>
            </a:r>
            <a:r>
              <a:rPr lang="en-ZA" dirty="0"/>
              <a:t>recognises INDEPTH</a:t>
            </a:r>
          </a:p>
          <a:p>
            <a:r>
              <a:rPr lang="en-ZA" dirty="0"/>
              <a:t>Repository for publication datasets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27643" y="1559025"/>
            <a:ext cx="15174170" cy="8466608"/>
            <a:chOff x="1763688" y="797005"/>
            <a:chExt cx="5689573" cy="4233304"/>
          </a:xfrm>
        </p:grpSpPr>
        <p:sp>
          <p:nvSpPr>
            <p:cNvPr id="6" name="TextBox 5"/>
            <p:cNvSpPr txBox="1"/>
            <p:nvPr/>
          </p:nvSpPr>
          <p:spPr>
            <a:xfrm>
              <a:off x="6732240" y="797005"/>
              <a:ext cx="721021" cy="3770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dirty="0" smtClean="0"/>
                <a:t>26 </a:t>
              </a:r>
              <a:r>
                <a:rPr lang="en-ZA" dirty="0"/>
                <a:t>Sites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3688" y="4653282"/>
              <a:ext cx="613983" cy="3770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dirty="0"/>
                <a:t>6 Sites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62071" y="4283950"/>
              <a:ext cx="718565" cy="3770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dirty="0"/>
                <a:t>13 Sites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24128" y="3014445"/>
              <a:ext cx="718565" cy="37702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dirty="0"/>
                <a:t>20 Sites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5674" y="7257143"/>
            <a:ext cx="5039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1600 downloads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800 </a:t>
            </a:r>
            <a:r>
              <a:rPr lang="mr-IN" b="1" dirty="0" smtClean="0">
                <a:solidFill>
                  <a:srgbClr val="800000"/>
                </a:solidFill>
              </a:rPr>
              <a:t>–</a:t>
            </a:r>
            <a:r>
              <a:rPr lang="en-US" b="1" dirty="0" smtClean="0">
                <a:solidFill>
                  <a:srgbClr val="800000"/>
                </a:solidFill>
              </a:rPr>
              <a:t> Africa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250 </a:t>
            </a:r>
            <a:r>
              <a:rPr lang="mr-IN" b="1" dirty="0" smtClean="0">
                <a:solidFill>
                  <a:srgbClr val="800000"/>
                </a:solidFill>
              </a:rPr>
              <a:t>–</a:t>
            </a:r>
            <a:r>
              <a:rPr lang="en-US" b="1" dirty="0" smtClean="0">
                <a:solidFill>
                  <a:srgbClr val="800000"/>
                </a:solidFill>
              </a:rPr>
              <a:t> 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961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0866" y="920122"/>
            <a:ext cx="19695225" cy="1235517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alibri"/>
                <a:cs typeface="Calibri"/>
              </a:rPr>
              <a:t>INDEPTH Analysis of data on </a:t>
            </a:r>
            <a:r>
              <a:rPr lang="en-US" sz="6600" b="1" dirty="0" err="1" smtClean="0">
                <a:solidFill>
                  <a:srgbClr val="FF0000"/>
                </a:solidFill>
                <a:latin typeface="Calibri"/>
                <a:cs typeface="Calibri"/>
              </a:rPr>
              <a:t>INDEPTHStats</a:t>
            </a:r>
            <a:endParaRPr lang="en-US" sz="6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949" y="2212325"/>
            <a:ext cx="18004393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Meeting in Kampala </a:t>
            </a:r>
            <a:r>
              <a:rPr lang="mr-IN" sz="6000" dirty="0" smtClean="0"/>
              <a:t>–</a:t>
            </a:r>
            <a:r>
              <a:rPr lang="en-US" sz="6000" dirty="0" smtClean="0"/>
              <a:t> Strategic Group on Data Analysis</a:t>
            </a:r>
          </a:p>
          <a:p>
            <a:endParaRPr lang="en-US" sz="6000" dirty="0"/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Population structure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Fertility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Mortality (morbidity)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Cause of death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Migration</a:t>
            </a:r>
          </a:p>
          <a:p>
            <a:pPr marL="571500" indent="-571500">
              <a:buFont typeface="Arial"/>
              <a:buChar char="•"/>
            </a:pPr>
            <a:endParaRPr lang="en-US" sz="6000" dirty="0"/>
          </a:p>
          <a:p>
            <a:pPr marL="857250" indent="-857250">
              <a:buFont typeface="Wingdings" charset="2"/>
              <a:buChar char="ü"/>
            </a:pPr>
            <a:r>
              <a:rPr lang="en-US" sz="6000" dirty="0" smtClean="0">
                <a:solidFill>
                  <a:srgbClr val="0000FF"/>
                </a:solidFill>
              </a:rPr>
              <a:t>Produce a report on the available data on </a:t>
            </a:r>
            <a:r>
              <a:rPr lang="en-US" sz="6000" dirty="0" err="1" smtClean="0">
                <a:solidFill>
                  <a:srgbClr val="0000FF"/>
                </a:solidFill>
              </a:rPr>
              <a:t>INDEPTHStats</a:t>
            </a:r>
            <a:endParaRPr lang="en-US" sz="6000" dirty="0" smtClean="0">
              <a:solidFill>
                <a:srgbClr val="0000FF"/>
              </a:solidFill>
            </a:endParaRPr>
          </a:p>
          <a:p>
            <a:pPr marL="857250" indent="-857250">
              <a:buFont typeface="Wingdings" charset="2"/>
              <a:buChar char="ü"/>
            </a:pPr>
            <a:r>
              <a:rPr lang="en-US" sz="6000" dirty="0" smtClean="0">
                <a:solidFill>
                  <a:srgbClr val="0000FF"/>
                </a:solidFill>
              </a:rPr>
              <a:t>Do annual updates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34696" y="4717143"/>
            <a:ext cx="9832880" cy="378565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SAC: Annual update accompanied by a high-level commentary piece published in a journal</a:t>
            </a:r>
            <a:endParaRPr lang="en-US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229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2786768" y="12712701"/>
            <a:ext cx="1498795" cy="730250"/>
          </a:xfrm>
          <a:prstGeom prst="rect">
            <a:avLst/>
          </a:prstGeom>
        </p:spPr>
        <p:txBody>
          <a:bodyPr lIns="217728" tIns="108864" rIns="217728" bIns="108864"/>
          <a:lstStyle/>
          <a:p>
            <a:pPr>
              <a:defRPr/>
            </a:pPr>
            <a:fld id="{AFACE26C-FE6E-4384-924C-FD15771F3B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orgchart_indep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317" y="1817440"/>
            <a:ext cx="18867544" cy="10619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039" y="377280"/>
            <a:ext cx="21509190" cy="1250906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pPr algn="ctr"/>
            <a:r>
              <a:rPr lang="en-GB" sz="6700" b="1" dirty="0" smtClean="0">
                <a:solidFill>
                  <a:srgbClr val="C00000"/>
                </a:solidFill>
              </a:rPr>
              <a:t>INDEPTH Governance Structure</a:t>
            </a:r>
            <a:endParaRPr lang="en-GB" sz="67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INDEPTH Header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5719" y="557265"/>
            <a:ext cx="22678711" cy="1235517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alibri"/>
                <a:cs typeface="Calibri"/>
              </a:rPr>
              <a:t>INDEPTH continues to play a key role in the data sharing debate</a:t>
            </a:r>
            <a:endParaRPr lang="en-US" sz="6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770" y="2212325"/>
            <a:ext cx="21680847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6000" dirty="0" smtClean="0"/>
              <a:t>INDEPTH publications on data sharing have appeared in</a:t>
            </a:r>
          </a:p>
          <a:p>
            <a:pPr marL="1944694" lvl="1" indent="-857250">
              <a:buFont typeface="Courier New"/>
              <a:buChar char="o"/>
            </a:pPr>
            <a:r>
              <a:rPr lang="en-US" sz="6000" dirty="0"/>
              <a:t> </a:t>
            </a:r>
            <a:r>
              <a:rPr lang="en-US" sz="6000" i="1" dirty="0" smtClean="0"/>
              <a:t>Lancet, Lancet Global Health, International Journal of Epidemiology, British Medical Journal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err="1" smtClean="0">
                <a:solidFill>
                  <a:srgbClr val="0000FF"/>
                </a:solidFill>
              </a:rPr>
              <a:t>Kobus</a:t>
            </a:r>
            <a:r>
              <a:rPr lang="en-US" sz="6000" dirty="0" smtClean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Herbst</a:t>
            </a:r>
            <a:r>
              <a:rPr lang="en-US" sz="6000" dirty="0" smtClean="0">
                <a:solidFill>
                  <a:srgbClr val="0000FF"/>
                </a:solidFill>
              </a:rPr>
              <a:t> and Osman Sankoh invited to several international workshops to present INDEPTH’s example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/>
              <a:t> </a:t>
            </a:r>
            <a:r>
              <a:rPr lang="en-US" sz="6000" dirty="0" smtClean="0"/>
              <a:t>INDEPTH hosted a workshop led by Chatham House in Accra to discuss data sharing (</a:t>
            </a:r>
            <a:r>
              <a:rPr lang="en-US" sz="6000" dirty="0" smtClean="0">
                <a:solidFill>
                  <a:srgbClr val="FF0000"/>
                </a:solidFill>
              </a:rPr>
              <a:t>Product: a joint statement</a:t>
            </a:r>
            <a:r>
              <a:rPr lang="en-US" sz="6000" dirty="0" smtClean="0"/>
              <a:t>)</a:t>
            </a:r>
            <a:endParaRPr lang="en-US" sz="6000" dirty="0"/>
          </a:p>
          <a:p>
            <a:pPr marL="571500" indent="-571500">
              <a:buFont typeface="Arial"/>
              <a:buChar char="•"/>
            </a:pPr>
            <a:r>
              <a:rPr lang="en-US" sz="6000" dirty="0" smtClean="0">
                <a:solidFill>
                  <a:srgbClr val="0000FF"/>
                </a:solidFill>
              </a:rPr>
              <a:t>INDEPTH co-</a:t>
            </a:r>
            <a:r>
              <a:rPr lang="en-US" sz="6000" dirty="0" err="1" smtClean="0">
                <a:solidFill>
                  <a:srgbClr val="0000FF"/>
                </a:solidFill>
              </a:rPr>
              <a:t>organised</a:t>
            </a:r>
            <a:r>
              <a:rPr lang="en-US" sz="6000" dirty="0" smtClean="0">
                <a:solidFill>
                  <a:srgbClr val="0000FF"/>
                </a:solidFill>
              </a:rPr>
              <a:t> a workshop in Cape Town by many funding </a:t>
            </a:r>
            <a:r>
              <a:rPr lang="en-US" sz="6000" dirty="0" err="1" smtClean="0">
                <a:solidFill>
                  <a:srgbClr val="0000FF"/>
                </a:solidFill>
              </a:rPr>
              <a:t>organisations</a:t>
            </a:r>
            <a:r>
              <a:rPr lang="en-US" sz="6000" dirty="0" smtClean="0">
                <a:solidFill>
                  <a:srgbClr val="0000FF"/>
                </a:solidFill>
              </a:rPr>
              <a:t> (</a:t>
            </a:r>
            <a:r>
              <a:rPr lang="en-US" sz="6000" dirty="0" smtClean="0">
                <a:solidFill>
                  <a:srgbClr val="FF0000"/>
                </a:solidFill>
              </a:rPr>
              <a:t>Product: an NIH report</a:t>
            </a:r>
            <a:r>
              <a:rPr lang="en-US" sz="6000" dirty="0" smtClean="0">
                <a:solidFill>
                  <a:srgbClr val="0000FF"/>
                </a:solidFill>
              </a:rPr>
              <a:t>)</a:t>
            </a:r>
          </a:p>
          <a:p>
            <a:pPr marL="571500" indent="-571500">
              <a:buFont typeface="Arial"/>
              <a:buChar char="•"/>
            </a:pPr>
            <a:r>
              <a:rPr lang="en-US" sz="6000" dirty="0" smtClean="0"/>
              <a:t>INDEPTH hosted IHME in Accra </a:t>
            </a:r>
            <a:r>
              <a:rPr lang="mr-IN" sz="6000" dirty="0" smtClean="0"/>
              <a:t>–</a:t>
            </a:r>
            <a:r>
              <a:rPr lang="en-US" sz="6000" dirty="0" smtClean="0"/>
              <a:t> Ebola preparedness (</a:t>
            </a:r>
            <a:r>
              <a:rPr lang="en-US" sz="6000" dirty="0" smtClean="0">
                <a:solidFill>
                  <a:srgbClr val="FF0000"/>
                </a:solidFill>
              </a:rPr>
              <a:t>Product: a joint paper in </a:t>
            </a:r>
            <a:r>
              <a:rPr lang="en-US" sz="6000" i="1" dirty="0" err="1" smtClean="0">
                <a:solidFill>
                  <a:srgbClr val="FF0000"/>
                </a:solidFill>
              </a:rPr>
              <a:t>Emerg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Inf</a:t>
            </a:r>
            <a:r>
              <a:rPr lang="en-US" sz="6000" i="1" dirty="0" smtClean="0">
                <a:solidFill>
                  <a:srgbClr val="FF0000"/>
                </a:solidFill>
              </a:rPr>
              <a:t> Diseases</a:t>
            </a:r>
            <a:r>
              <a:rPr lang="en-US" sz="60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683144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24945" y="0"/>
            <a:ext cx="18762231" cy="209197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Policy Engagement </a:t>
            </a:r>
            <a:br>
              <a:rPr lang="en-US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Research to Policy Country Meetings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010400"/>
            <a:ext cx="13074818" cy="5197331"/>
          </a:xfrm>
        </p:spPr>
        <p:txBody>
          <a:bodyPr>
            <a:noAutofit/>
          </a:bodyPr>
          <a:lstStyle/>
          <a:p>
            <a:pPr marL="1360799" indent="-1360799">
              <a:lnSpc>
                <a:spcPct val="80000"/>
              </a:lnSpc>
            </a:pPr>
            <a:endParaRPr lang="en-GB" sz="4300" b="1" dirty="0" smtClean="0">
              <a:solidFill>
                <a:srgbClr val="0000FF"/>
              </a:solidFill>
            </a:endParaRPr>
          </a:p>
          <a:p>
            <a:pPr marL="1360799" indent="-1360799">
              <a:lnSpc>
                <a:spcPct val="80000"/>
              </a:lnSpc>
            </a:pPr>
            <a:r>
              <a:rPr lang="en-GB" sz="4300" b="1" dirty="0" smtClean="0">
                <a:solidFill>
                  <a:srgbClr val="0000FF"/>
                </a:solidFill>
              </a:rPr>
              <a:t>ETHIOPIA</a:t>
            </a:r>
          </a:p>
          <a:p>
            <a:pPr marL="1360799" indent="-1360799">
              <a:lnSpc>
                <a:spcPct val="80000"/>
              </a:lnSpc>
            </a:pPr>
            <a:endParaRPr lang="en-US" sz="7600" dirty="0" smtClean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  <a:p>
            <a:pPr marL="1360799" indent="-1360799">
              <a:lnSpc>
                <a:spcPct val="80000"/>
              </a:lnSpc>
            </a:pPr>
            <a:endParaRPr lang="en-US" sz="7600" dirty="0" smtClean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" name="Picture 3" descr="India 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092" y="2091971"/>
            <a:ext cx="13701901" cy="4918429"/>
          </a:xfrm>
          <a:prstGeom prst="rect">
            <a:avLst/>
          </a:prstGeom>
        </p:spPr>
      </p:pic>
      <p:pic>
        <p:nvPicPr>
          <p:cNvPr id="5" name="Picture 4" descr="Ghana meeting group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74818" y="3401619"/>
            <a:ext cx="10928263" cy="4608510"/>
          </a:xfrm>
          <a:prstGeom prst="rect">
            <a:avLst/>
          </a:prstGeom>
        </p:spPr>
      </p:pic>
      <p:pic>
        <p:nvPicPr>
          <p:cNvPr id="6" name="Picture 5" descr="Group, Dar es Salaam, Tanza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45809" y="8010129"/>
            <a:ext cx="10262605" cy="541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761" y="914399"/>
            <a:ext cx="5146184" cy="881574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INDIA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8839" y="2537520"/>
            <a:ext cx="4801158" cy="881574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GHANA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18607" y="12762656"/>
            <a:ext cx="6529575" cy="881574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TANZANIA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Ethiopia pictur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55" y="8327678"/>
            <a:ext cx="12338563" cy="44349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1"/>
          <p:cNvSpPr txBox="1">
            <a:spLocks/>
          </p:cNvSpPr>
          <p:nvPr/>
        </p:nvSpPr>
        <p:spPr bwMode="auto">
          <a:xfrm>
            <a:off x="862855" y="233264"/>
            <a:ext cx="21513801" cy="19955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10884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1087253">
              <a:defRPr/>
            </a:pPr>
            <a:r>
              <a:rPr lang="en-GB" sz="6700" kern="0" dirty="0" smtClean="0">
                <a:solidFill>
                  <a:schemeClr val="tx1"/>
                </a:solidFill>
                <a:latin typeface="Arial"/>
              </a:rPr>
              <a:t>NEW STRATEGIC PLAN</a:t>
            </a:r>
          </a:p>
          <a:p>
            <a:pPr algn="ctr" defTabSz="1087253">
              <a:defRPr/>
            </a:pPr>
            <a:r>
              <a:rPr lang="en-GB" sz="6700" kern="0" dirty="0" smtClean="0">
                <a:solidFill>
                  <a:srgbClr val="FF0000"/>
                </a:solidFill>
                <a:latin typeface="Arial"/>
              </a:rPr>
              <a:t>Our Vision</a:t>
            </a:r>
          </a:p>
          <a:p>
            <a:pPr algn="ctr" defTabSz="1087253">
              <a:defRPr/>
            </a:pPr>
            <a:endParaRPr lang="en-GB" sz="3300" kern="0" dirty="0">
              <a:solidFill>
                <a:srgbClr val="6BB1C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4390" y="2503488"/>
            <a:ext cx="2235200" cy="15240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217690" tIns="108845" rIns="217690" bIns="108845" anchor="ctr"/>
          <a:lstStyle/>
          <a:p>
            <a:pPr algn="ctr" defTabSz="2176894">
              <a:defRPr/>
            </a:pPr>
            <a:endParaRPr lang="en-GB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1319142"/>
              </p:ext>
            </p:extLst>
          </p:nvPr>
        </p:nvGraphicFramePr>
        <p:xfrm>
          <a:off x="862855" y="2503488"/>
          <a:ext cx="22644845" cy="902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023"/>
                <a:gridCol w="14171822"/>
              </a:tblGrid>
              <a:tr h="1860288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+mn-lt"/>
                        </a:rPr>
                        <a:t>2013-2016</a:t>
                      </a:r>
                      <a:endParaRPr lang="en-US" sz="600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+mn-lt"/>
                        </a:rPr>
                        <a:t>2017-2021</a:t>
                      </a:r>
                      <a:endParaRPr lang="en-US" sz="600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</a:tr>
              <a:tr h="7161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INDEPTH will</a:t>
                      </a:r>
                      <a:r>
                        <a:rPr lang="en-US" sz="4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international network of HDSS </a:t>
                      </a:r>
                      <a:r>
                        <a:rPr lang="en-US" sz="4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centres</a:t>
                      </a:r>
                      <a:r>
                        <a:rPr lang="en-US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provides data to enable LMICs set health priorities and policies based on the best available evidence, and …. to ensure and monitor progress towards national goals</a:t>
                      </a: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INDEPTH will be </a:t>
                      </a:r>
                    </a:p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7200" b="1" kern="1200" baseline="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trusted source </a:t>
                      </a:r>
                    </a:p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GB" sz="7200" b="1" kern="1200" baseline="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supporting and evaluating</a:t>
                      </a:r>
                      <a:r>
                        <a:rPr lang="en-GB" sz="7200" b="1" kern="1200" baseline="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progress towards</a:t>
                      </a: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00" b="1" kern="1200" dirty="0" smtClean="0">
                          <a:solidFill>
                            <a:srgbClr val="3718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development goals</a:t>
                      </a:r>
                      <a:endParaRPr lang="en-US" sz="7200" b="1" kern="1200" dirty="0" smtClean="0">
                        <a:solidFill>
                          <a:srgbClr val="3718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87" name="Picture 16" descr="INDEPTH Header 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2" y="12499183"/>
            <a:ext cx="42767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1660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1"/>
          <p:cNvSpPr txBox="1">
            <a:spLocks/>
          </p:cNvSpPr>
          <p:nvPr/>
        </p:nvSpPr>
        <p:spPr bwMode="auto">
          <a:xfrm>
            <a:off x="862855" y="233264"/>
            <a:ext cx="21513801" cy="19955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10884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1087253">
              <a:defRPr/>
            </a:pPr>
            <a:r>
              <a:rPr lang="en-GB" sz="6700" kern="0" dirty="0" smtClean="0">
                <a:solidFill>
                  <a:schemeClr val="tx1"/>
                </a:solidFill>
                <a:latin typeface="Arial"/>
              </a:rPr>
              <a:t>NEW STRATEGIC PLAN</a:t>
            </a:r>
          </a:p>
          <a:p>
            <a:pPr algn="ctr" defTabSz="1087253">
              <a:defRPr/>
            </a:pPr>
            <a:r>
              <a:rPr lang="en-GB" sz="6700" kern="0" dirty="0" smtClean="0">
                <a:solidFill>
                  <a:srgbClr val="FF0000"/>
                </a:solidFill>
                <a:latin typeface="Arial"/>
              </a:rPr>
              <a:t>Our Mission</a:t>
            </a:r>
          </a:p>
          <a:p>
            <a:pPr algn="ctr" defTabSz="1087253">
              <a:defRPr/>
            </a:pPr>
            <a:endParaRPr lang="en-GB" sz="3300" kern="0" dirty="0">
              <a:solidFill>
                <a:srgbClr val="6BB1C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4390" y="2503488"/>
            <a:ext cx="2235200" cy="15240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217690" tIns="108845" rIns="217690" bIns="108845" anchor="ctr"/>
          <a:lstStyle/>
          <a:p>
            <a:pPr algn="ctr" defTabSz="2176894">
              <a:defRPr/>
            </a:pPr>
            <a:endParaRPr lang="en-GB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4589274"/>
              </p:ext>
            </p:extLst>
          </p:nvPr>
        </p:nvGraphicFramePr>
        <p:xfrm>
          <a:off x="862855" y="2503488"/>
          <a:ext cx="22644845" cy="902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023"/>
                <a:gridCol w="14171822"/>
              </a:tblGrid>
              <a:tr h="1860288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+mn-lt"/>
                        </a:rPr>
                        <a:t>2013-2016</a:t>
                      </a:r>
                      <a:endParaRPr lang="en-US" sz="600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+mn-lt"/>
                        </a:rPr>
                        <a:t>2017-2021</a:t>
                      </a:r>
                      <a:endParaRPr lang="en-US" sz="600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</a:tr>
              <a:tr h="7161474">
                <a:tc>
                  <a:txBody>
                    <a:bodyPr/>
                    <a:lstStyle/>
                    <a:p>
                      <a:pPr marL="0" algn="l" defTabSz="1087444" rtl="0" eaLnBrk="1" latinLnBrk="0" hangingPunct="1"/>
                      <a:r>
                        <a:rPr lang="en-US" sz="4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harness the collective potential of the world's community-based longitudinal demographic surveillance initiatives in low and middle income countries to provide a better understanding of health and social issues, and to encourage the application of this understanding to alleviate major health and social problems</a:t>
                      </a: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lead a </a:t>
                      </a:r>
                      <a:r>
                        <a:rPr lang="en-US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coordinated approach </a:t>
                      </a:r>
                      <a:r>
                        <a:rPr lang="en-US" sz="5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world’s health and demographic surveillance systems to provide </a:t>
                      </a:r>
                      <a:r>
                        <a:rPr lang="en-US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timely longitudinal evidence </a:t>
                      </a:r>
                      <a:r>
                        <a:rPr lang="en-US" sz="5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across the range of transitioning settings to </a:t>
                      </a:r>
                      <a:r>
                        <a:rPr lang="en-US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 and improve population health and development policy and practice</a:t>
                      </a:r>
                      <a:r>
                        <a:rPr lang="en-US" sz="5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5400" b="0" kern="1200" dirty="0" smtClean="0">
                        <a:solidFill>
                          <a:srgbClr val="3718A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87" name="Picture 16" descr="INDEPTH Header 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2" y="12499183"/>
            <a:ext cx="42767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1660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1"/>
          <p:cNvSpPr txBox="1">
            <a:spLocks/>
          </p:cNvSpPr>
          <p:nvPr/>
        </p:nvSpPr>
        <p:spPr bwMode="auto">
          <a:xfrm>
            <a:off x="862855" y="233264"/>
            <a:ext cx="21513801" cy="19955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108845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1087253">
              <a:defRPr/>
            </a:pPr>
            <a:r>
              <a:rPr lang="en-GB" sz="6700" kern="0" dirty="0" smtClean="0">
                <a:solidFill>
                  <a:schemeClr val="tx1"/>
                </a:solidFill>
                <a:latin typeface="Arial"/>
              </a:rPr>
              <a:t>NEW STRATEGIC PLAN</a:t>
            </a:r>
          </a:p>
          <a:p>
            <a:pPr algn="ctr" defTabSz="1087253">
              <a:defRPr/>
            </a:pPr>
            <a:r>
              <a:rPr lang="en-GB" sz="6700" kern="0" dirty="0" smtClean="0">
                <a:solidFill>
                  <a:srgbClr val="FF0000"/>
                </a:solidFill>
                <a:latin typeface="Arial"/>
              </a:rPr>
              <a:t>Our Strategic Objectives</a:t>
            </a:r>
          </a:p>
          <a:p>
            <a:pPr algn="ctr" defTabSz="1087253">
              <a:defRPr/>
            </a:pPr>
            <a:endParaRPr lang="en-GB" sz="3300" kern="0" dirty="0">
              <a:solidFill>
                <a:srgbClr val="6BB1C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4390" y="2503488"/>
            <a:ext cx="2235200" cy="15240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217690" tIns="108845" rIns="217690" bIns="108845" anchor="ctr"/>
          <a:lstStyle/>
          <a:p>
            <a:pPr algn="ctr" defTabSz="2176894">
              <a:defRPr/>
            </a:pPr>
            <a:endParaRPr lang="en-GB" kern="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8120224"/>
              </p:ext>
            </p:extLst>
          </p:nvPr>
        </p:nvGraphicFramePr>
        <p:xfrm>
          <a:off x="862855" y="2503488"/>
          <a:ext cx="22644845" cy="902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521"/>
                <a:gridCol w="15651324"/>
              </a:tblGrid>
              <a:tr h="1860288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latin typeface="+mn-lt"/>
                        </a:rPr>
                        <a:t>2013-2016</a:t>
                      </a:r>
                      <a:endParaRPr lang="en-US" sz="6000" b="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+mn-lt"/>
                        </a:rPr>
                        <a:t>2017-2021</a:t>
                      </a:r>
                      <a:endParaRPr lang="en-US" sz="6000" dirty="0">
                        <a:latin typeface="+mn-lt"/>
                      </a:endParaRPr>
                    </a:p>
                  </a:txBody>
                  <a:tcPr marL="91441" marR="91441">
                    <a:solidFill>
                      <a:srgbClr val="FF0000"/>
                    </a:solidFill>
                  </a:tcPr>
                </a:tc>
              </a:tr>
              <a:tr h="7161474">
                <a:tc>
                  <a:txBody>
                    <a:bodyPr/>
                    <a:lstStyle/>
                    <a:p>
                      <a:pPr marL="1316044" lvl="1" indent="-742950" algn="l" defTabSz="1087444" rtl="0" eaLnBrk="1" latinLnBrk="0" hangingPunct="1">
                        <a:buFont typeface="+mj-lt"/>
                        <a:buAutoNum type="arabicPeriod"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support and strengthen the</a:t>
                      </a:r>
                      <a:r>
                        <a:rPr lang="en-US" sz="3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of INDEPTH member </a:t>
                      </a:r>
                      <a:r>
                        <a:rPr lang="en-US" sz="3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centres</a:t>
                      </a: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conduct longitudinal health and demographic studies in defined populations</a:t>
                      </a:r>
                      <a:r>
                        <a:rPr lang="en-US" sz="3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316044" lvl="1" indent="-742950" algn="l" defTabSz="1087444" rtl="0" eaLnBrk="1" latinLnBrk="0" hangingPunct="1">
                        <a:buFont typeface="+mj-lt"/>
                        <a:buAutoNum type="arabicPeriod"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facilitate the translation of findings to </a:t>
                      </a:r>
                      <a:r>
                        <a:rPr lang="en-US" sz="3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maximise</a:t>
                      </a: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impact on policy and practice</a:t>
                      </a:r>
                      <a:r>
                        <a:rPr lang="en-US" sz="3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316044" marR="0" lvl="1" indent="-74295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facilitate and support research capability strengthening  </a:t>
                      </a:r>
                      <a:endParaRPr lang="en-US" sz="3600" b="0" i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0" indent="-742950">
                        <a:buFont typeface="+mj-lt"/>
                        <a:buAutoNum type="arabicPeriod"/>
                      </a:pP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Enhance the INDEPTH Network's capabilities:</a:t>
                      </a:r>
                      <a:r>
                        <a:rPr lang="en-GB" sz="4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and expand the underlying longitudinal tracking platform</a:t>
                      </a:r>
                    </a:p>
                    <a:p>
                      <a:pPr marL="742950" lvl="0" indent="-742950">
                        <a:buFont typeface="+mj-lt"/>
                        <a:buAutoNum type="arabicPeriod"/>
                      </a:pP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Conduct population-based research, leveraging its longitudinal tracking:</a:t>
                      </a:r>
                      <a:r>
                        <a:rPr lang="en-GB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stimulate, facilitate and conduct cutting-edge multi-centre research</a:t>
                      </a:r>
                    </a:p>
                    <a:p>
                      <a:pPr marL="742950" lvl="0" indent="-742950">
                        <a:buFont typeface="+mj-lt"/>
                        <a:buAutoNum type="arabicPeriod"/>
                      </a:pP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Enrich and guide policy that is community responsive and closely linked to the SDGs:</a:t>
                      </a:r>
                      <a:r>
                        <a:rPr lang="en-GB" sz="4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INDEPTH will continue to generate evidence and facilitate the translation of INDEPTH findings to enrich and provide evidence on policy, programmes and practice</a:t>
                      </a:r>
                    </a:p>
                    <a:p>
                      <a:pPr marL="742950" lvl="0" indent="-742950">
                        <a:buFont typeface="+mj-lt"/>
                        <a:buAutoNum type="arabicPeriod"/>
                      </a:pP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Strengthen capacity</a:t>
                      </a:r>
                      <a:r>
                        <a:rPr lang="en-GB" sz="4000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of INDEPTH member centres and researchers</a:t>
                      </a:r>
                      <a:endParaRPr lang="en-GB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0" indent="-742950">
                        <a:buFont typeface="+mj-lt"/>
                        <a:buAutoNum type="arabicPeriod"/>
                      </a:pPr>
                      <a:r>
                        <a:rPr lang="en-GB" sz="40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Build effective partnerships: </a:t>
                      </a:r>
                      <a:r>
                        <a:rPr lang="en-GB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and international partners including statistics offices, local government, health and development ministries and agencies, as well as relevant research and educational institutions</a:t>
                      </a:r>
                      <a:endParaRPr lang="en-GB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87" name="Picture 16" descr="INDEPTH Header 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2" y="12499183"/>
            <a:ext cx="42767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1660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1248997" y="160110"/>
            <a:ext cx="219484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Broad Research / Activity Areas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248997" y="1529896"/>
            <a:ext cx="22469421" cy="11085212"/>
          </a:xfrm>
        </p:spPr>
        <p:txBody>
          <a:bodyPr rtlCol="0">
            <a:noAutofit/>
          </a:bodyPr>
          <a:lstStyle/>
          <a:p>
            <a:pPr marL="1371600" lvl="0" indent="-1371600" algn="l">
              <a:buFont typeface="+mj-lt"/>
              <a:buAutoNum type="arabicPeriod"/>
            </a:pPr>
            <a:r>
              <a:rPr lang="en-GB" sz="4400" b="1" i="1" dirty="0" smtClean="0">
                <a:solidFill>
                  <a:srgbClr val="0000FF"/>
                </a:solidFill>
              </a:rPr>
              <a:t>Implement CHESS at all sites to deepen </a:t>
            </a:r>
            <a:r>
              <a:rPr lang="en-GB" sz="4400" b="1" i="1" dirty="0">
                <a:solidFill>
                  <a:srgbClr val="0000FF"/>
                </a:solidFill>
              </a:rPr>
              <a:t>the </a:t>
            </a:r>
            <a:r>
              <a:rPr lang="en-GB" sz="4400" b="1" i="1" dirty="0" smtClean="0">
                <a:solidFill>
                  <a:srgbClr val="0000FF"/>
                </a:solidFill>
              </a:rPr>
              <a:t>longitudinal platform to answer new scientific questions </a:t>
            </a:r>
            <a:r>
              <a:rPr lang="en-GB" sz="4400" b="1" i="1" dirty="0" smtClean="0">
                <a:solidFill>
                  <a:schemeClr val="tx1"/>
                </a:solidFill>
              </a:rPr>
              <a:t>:</a:t>
            </a:r>
            <a:r>
              <a:rPr lang="en-GB" sz="4400" dirty="0" smtClean="0">
                <a:solidFill>
                  <a:schemeClr val="tx1"/>
                </a:solidFill>
              </a:rPr>
              <a:t> make morbidity surveillance routine</a:t>
            </a:r>
            <a:endParaRPr lang="en-US" sz="4400" dirty="0">
              <a:solidFill>
                <a:schemeClr val="tx1"/>
              </a:solidFill>
            </a:endParaRPr>
          </a:p>
          <a:p>
            <a:pPr marL="1371600" lvl="0" indent="-1371600" algn="l">
              <a:buFont typeface="+mj-lt"/>
              <a:buAutoNum type="arabicPeriod"/>
            </a:pPr>
            <a:r>
              <a:rPr lang="en-GB" sz="4400" b="1" i="1" dirty="0" smtClean="0">
                <a:solidFill>
                  <a:srgbClr val="0000FF"/>
                </a:solidFill>
              </a:rPr>
              <a:t>Provide timely metrics based on real data </a:t>
            </a:r>
            <a:r>
              <a:rPr lang="en-GB" sz="4400" b="1" i="1" dirty="0" smtClean="0">
                <a:solidFill>
                  <a:schemeClr val="tx1"/>
                </a:solidFill>
              </a:rPr>
              <a:t>: </a:t>
            </a:r>
            <a:r>
              <a:rPr lang="en-GB" sz="4400" dirty="0" smtClean="0">
                <a:solidFill>
                  <a:schemeClr val="tx1"/>
                </a:solidFill>
              </a:rPr>
              <a:t>make the best out of </a:t>
            </a:r>
            <a:r>
              <a:rPr lang="en-GB" sz="4400" dirty="0" err="1" smtClean="0">
                <a:solidFill>
                  <a:schemeClr val="tx1"/>
                </a:solidFill>
              </a:rPr>
              <a:t>INDEPTHStats</a:t>
            </a:r>
            <a:endParaRPr lang="en-US" sz="4400" dirty="0">
              <a:solidFill>
                <a:schemeClr val="tx1"/>
              </a:solidFill>
            </a:endParaRPr>
          </a:p>
          <a:p>
            <a:pPr marL="1371600" lvl="0" indent="-1371600" algn="l">
              <a:buFont typeface="+mj-lt"/>
              <a:buAutoNum type="arabicPeriod"/>
            </a:pPr>
            <a:r>
              <a:rPr lang="en-GB" sz="4400" b="1" i="1" dirty="0" smtClean="0">
                <a:solidFill>
                  <a:srgbClr val="0000FF"/>
                </a:solidFill>
              </a:rPr>
              <a:t>Conduct </a:t>
            </a:r>
            <a:r>
              <a:rPr lang="en-GB" sz="4400" b="1" i="1" dirty="0">
                <a:solidFill>
                  <a:srgbClr val="0000FF"/>
                </a:solidFill>
              </a:rPr>
              <a:t>s</a:t>
            </a:r>
            <a:r>
              <a:rPr lang="en-GB" sz="4400" b="1" i="1" dirty="0" smtClean="0">
                <a:solidFill>
                  <a:srgbClr val="0000FF"/>
                </a:solidFill>
              </a:rPr>
              <a:t>tudies </a:t>
            </a:r>
            <a:r>
              <a:rPr lang="en-GB" sz="4400" b="1" i="1" dirty="0">
                <a:solidFill>
                  <a:srgbClr val="0000FF"/>
                </a:solidFill>
              </a:rPr>
              <a:t>a</a:t>
            </a:r>
            <a:r>
              <a:rPr lang="en-GB" sz="4400" b="1" i="1" dirty="0" smtClean="0">
                <a:solidFill>
                  <a:srgbClr val="0000FF"/>
                </a:solidFill>
              </a:rPr>
              <a:t>cross </a:t>
            </a:r>
            <a:r>
              <a:rPr lang="en-GB" sz="4400" b="1" i="1" dirty="0">
                <a:solidFill>
                  <a:srgbClr val="0000FF"/>
                </a:solidFill>
              </a:rPr>
              <a:t>the </a:t>
            </a:r>
            <a:r>
              <a:rPr lang="en-GB" sz="4400" b="1" i="1" dirty="0" smtClean="0">
                <a:solidFill>
                  <a:srgbClr val="0000FF"/>
                </a:solidFill>
              </a:rPr>
              <a:t>life-course</a:t>
            </a:r>
            <a:r>
              <a:rPr lang="en-GB" sz="4400" b="1" i="1" dirty="0" smtClean="0">
                <a:solidFill>
                  <a:schemeClr val="tx1"/>
                </a:solidFill>
              </a:rPr>
              <a:t>: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smtClean="0">
                <a:solidFill>
                  <a:schemeClr val="tx1"/>
                </a:solidFill>
              </a:rPr>
              <a:t>from </a:t>
            </a:r>
            <a:r>
              <a:rPr lang="en-GB" sz="4400" dirty="0">
                <a:solidFill>
                  <a:schemeClr val="tx1"/>
                </a:solidFill>
              </a:rPr>
              <a:t>pregnancy to adult health and </a:t>
            </a:r>
            <a:r>
              <a:rPr lang="en-GB" sz="4400" dirty="0" smtClean="0">
                <a:solidFill>
                  <a:schemeClr val="tx1"/>
                </a:solidFill>
              </a:rPr>
              <a:t>ageing; identify relevant practices and interventions</a:t>
            </a:r>
            <a:endParaRPr lang="en-US" sz="4400" dirty="0">
              <a:solidFill>
                <a:schemeClr val="tx1"/>
              </a:solidFill>
            </a:endParaRPr>
          </a:p>
          <a:p>
            <a:pPr marL="1371600" lvl="0" indent="-1371600" algn="l">
              <a:buFont typeface="+mj-lt"/>
              <a:buAutoNum type="arabicPeriod"/>
            </a:pPr>
            <a:r>
              <a:rPr lang="en-GB" sz="4400" b="1" i="1" dirty="0">
                <a:solidFill>
                  <a:srgbClr val="0000FF"/>
                </a:solidFill>
              </a:rPr>
              <a:t>E</a:t>
            </a:r>
            <a:r>
              <a:rPr lang="en-GB" sz="4400" b="1" i="1" dirty="0" smtClean="0">
                <a:solidFill>
                  <a:srgbClr val="0000FF"/>
                </a:solidFill>
              </a:rPr>
              <a:t>xpand </a:t>
            </a:r>
            <a:r>
              <a:rPr lang="en-GB" sz="4400" b="1" i="1" dirty="0">
                <a:solidFill>
                  <a:srgbClr val="0000FF"/>
                </a:solidFill>
              </a:rPr>
              <a:t>the </a:t>
            </a:r>
            <a:r>
              <a:rPr lang="en-GB" sz="4400" b="1" i="1" dirty="0" smtClean="0">
                <a:solidFill>
                  <a:srgbClr val="0000FF"/>
                </a:solidFill>
              </a:rPr>
              <a:t>utility </a:t>
            </a:r>
            <a:r>
              <a:rPr lang="en-GB" sz="4400" b="1" i="1" dirty="0">
                <a:solidFill>
                  <a:srgbClr val="0000FF"/>
                </a:solidFill>
              </a:rPr>
              <a:t>of the </a:t>
            </a:r>
            <a:r>
              <a:rPr lang="en-GB" sz="4400" b="1" i="1" dirty="0" smtClean="0">
                <a:solidFill>
                  <a:srgbClr val="0000FF"/>
                </a:solidFill>
              </a:rPr>
              <a:t>platform to generate and analyse SDG indicator baseline &amp; dynamics; </a:t>
            </a:r>
            <a:r>
              <a:rPr lang="en-GB" sz="4400" b="1" i="1" dirty="0">
                <a:solidFill>
                  <a:srgbClr val="0000FF"/>
                </a:solidFill>
              </a:rPr>
              <a:t>c</a:t>
            </a:r>
            <a:r>
              <a:rPr lang="en-GB" sz="4400" b="1" i="1" dirty="0" smtClean="0">
                <a:solidFill>
                  <a:srgbClr val="0000FF"/>
                </a:solidFill>
              </a:rPr>
              <a:t>onduct safety and effectiveness studies of drugs and vaccines  </a:t>
            </a:r>
          </a:p>
          <a:p>
            <a:pPr marL="1371600" lvl="0" indent="-1371600" algn="l">
              <a:buFont typeface="+mj-lt"/>
              <a:buAutoNum type="arabicPeriod"/>
            </a:pPr>
            <a:r>
              <a:rPr lang="en-GB" sz="4400" b="1" i="1" dirty="0" smtClean="0">
                <a:solidFill>
                  <a:srgbClr val="0000FF"/>
                </a:solidFill>
              </a:rPr>
              <a:t>Assess scientific- and policy-relevant determinants </a:t>
            </a:r>
            <a:r>
              <a:rPr lang="en-GB" sz="4400" b="1" i="1" dirty="0">
                <a:solidFill>
                  <a:srgbClr val="0000FF"/>
                </a:solidFill>
              </a:rPr>
              <a:t>&amp; </a:t>
            </a:r>
            <a:r>
              <a:rPr lang="en-GB" sz="4400" b="1" i="1" dirty="0" smtClean="0">
                <a:solidFill>
                  <a:srgbClr val="0000FF"/>
                </a:solidFill>
              </a:rPr>
              <a:t>context of outcomes</a:t>
            </a:r>
            <a:r>
              <a:rPr lang="en-GB" sz="4400" b="1" i="1" dirty="0" smtClean="0">
                <a:solidFill>
                  <a:schemeClr val="tx1"/>
                </a:solidFill>
              </a:rPr>
              <a:t>:</a:t>
            </a:r>
            <a:r>
              <a:rPr lang="en-GB" sz="4400" dirty="0" smtClean="0">
                <a:solidFill>
                  <a:schemeClr val="tx1"/>
                </a:solidFill>
              </a:rPr>
              <a:t> Nutrition</a:t>
            </a:r>
            <a:r>
              <a:rPr lang="en-GB" sz="4400" dirty="0">
                <a:solidFill>
                  <a:schemeClr val="tx1"/>
                </a:solidFill>
              </a:rPr>
              <a:t>, diet and food security</a:t>
            </a:r>
            <a:r>
              <a:rPr lang="en-GB" sz="4400" dirty="0" smtClean="0">
                <a:solidFill>
                  <a:schemeClr val="tx1"/>
                </a:solidFill>
              </a:rPr>
              <a:t>;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GB" sz="4400" dirty="0" smtClean="0">
                <a:solidFill>
                  <a:schemeClr val="tx1"/>
                </a:solidFill>
              </a:rPr>
              <a:t>Environment</a:t>
            </a:r>
            <a:r>
              <a:rPr lang="en-GB" sz="4400" dirty="0">
                <a:solidFill>
                  <a:schemeClr val="tx1"/>
                </a:solidFill>
              </a:rPr>
              <a:t>, climate, indoor air </a:t>
            </a:r>
            <a:r>
              <a:rPr lang="en-GB" sz="4400" dirty="0" smtClean="0">
                <a:solidFill>
                  <a:schemeClr val="tx1"/>
                </a:solidFill>
              </a:rPr>
              <a:t>pollution</a:t>
            </a:r>
            <a:r>
              <a:rPr lang="en-US" sz="4400" dirty="0" smtClean="0">
                <a:solidFill>
                  <a:schemeClr val="tx1"/>
                </a:solidFill>
              </a:rPr>
              <a:t>; </a:t>
            </a:r>
            <a:r>
              <a:rPr lang="en-GB" sz="4400" dirty="0" smtClean="0">
                <a:solidFill>
                  <a:schemeClr val="tx1"/>
                </a:solidFill>
              </a:rPr>
              <a:t>Health </a:t>
            </a:r>
            <a:r>
              <a:rPr lang="en-GB" sz="4400" dirty="0">
                <a:solidFill>
                  <a:schemeClr val="tx1"/>
                </a:solidFill>
              </a:rPr>
              <a:t>equity, </a:t>
            </a:r>
            <a:r>
              <a:rPr lang="en-GB" sz="4400" dirty="0" smtClean="0">
                <a:solidFill>
                  <a:schemeClr val="tx1"/>
                </a:solidFill>
              </a:rPr>
              <a:t>migration </a:t>
            </a:r>
            <a:r>
              <a:rPr lang="en-GB" sz="4400" dirty="0">
                <a:solidFill>
                  <a:schemeClr val="tx1"/>
                </a:solidFill>
              </a:rPr>
              <a:t>and </a:t>
            </a:r>
            <a:r>
              <a:rPr lang="en-GB" sz="4400" dirty="0" smtClean="0">
                <a:solidFill>
                  <a:schemeClr val="tx1"/>
                </a:solidFill>
              </a:rPr>
              <a:t>poverty</a:t>
            </a:r>
            <a:r>
              <a:rPr lang="en-US" sz="4400" dirty="0" smtClean="0">
                <a:solidFill>
                  <a:schemeClr val="tx1"/>
                </a:solidFill>
              </a:rPr>
              <a:t>; </a:t>
            </a:r>
            <a:r>
              <a:rPr lang="en-GB" sz="4400" dirty="0" smtClean="0">
                <a:solidFill>
                  <a:schemeClr val="tx1"/>
                </a:solidFill>
              </a:rPr>
              <a:t>Vaccines</a:t>
            </a:r>
            <a:r>
              <a:rPr lang="en-GB" sz="4400" dirty="0">
                <a:solidFill>
                  <a:schemeClr val="tx1"/>
                </a:solidFill>
              </a:rPr>
              <a:t>: safety, effectiveness and </a:t>
            </a:r>
            <a:r>
              <a:rPr lang="en-GB" sz="4400" dirty="0" smtClean="0">
                <a:solidFill>
                  <a:schemeClr val="tx1"/>
                </a:solidFill>
              </a:rPr>
              <a:t>efficacy</a:t>
            </a:r>
            <a:r>
              <a:rPr lang="en-US" sz="4400" dirty="0" smtClean="0">
                <a:solidFill>
                  <a:schemeClr val="tx1"/>
                </a:solidFill>
              </a:rPr>
              <a:t>; </a:t>
            </a:r>
            <a:r>
              <a:rPr lang="en-GB" sz="4400" dirty="0" smtClean="0">
                <a:solidFill>
                  <a:schemeClr val="tx1"/>
                </a:solidFill>
              </a:rPr>
              <a:t>Sex </a:t>
            </a:r>
            <a:r>
              <a:rPr lang="en-GB" sz="4400" dirty="0">
                <a:solidFill>
                  <a:schemeClr val="tx1"/>
                </a:solidFill>
              </a:rPr>
              <a:t>differentials/</a:t>
            </a:r>
            <a:r>
              <a:rPr lang="en-GB" sz="4400" dirty="0" smtClean="0">
                <a:solidFill>
                  <a:schemeClr val="tx1"/>
                </a:solidFill>
              </a:rPr>
              <a:t>gender</a:t>
            </a:r>
            <a:r>
              <a:rPr lang="en-US" sz="4400" dirty="0" smtClean="0">
                <a:solidFill>
                  <a:schemeClr val="tx1"/>
                </a:solidFill>
              </a:rPr>
              <a:t>; </a:t>
            </a:r>
            <a:r>
              <a:rPr lang="en-GB" sz="4400" dirty="0" smtClean="0">
                <a:solidFill>
                  <a:schemeClr val="tx1"/>
                </a:solidFill>
              </a:rPr>
              <a:t>Education</a:t>
            </a:r>
            <a:r>
              <a:rPr lang="en-GB" sz="4400" dirty="0">
                <a:solidFill>
                  <a:schemeClr val="tx1"/>
                </a:solidFill>
              </a:rPr>
              <a:t>-based analysis and </a:t>
            </a:r>
            <a:r>
              <a:rPr lang="en-GB" sz="4400" dirty="0" smtClean="0">
                <a:solidFill>
                  <a:schemeClr val="tx1"/>
                </a:solidFill>
              </a:rPr>
              <a:t>interventions</a:t>
            </a:r>
            <a:r>
              <a:rPr lang="en-US" sz="4400" dirty="0" smtClean="0">
                <a:solidFill>
                  <a:schemeClr val="tx1"/>
                </a:solidFill>
              </a:rPr>
              <a:t>; </a:t>
            </a:r>
            <a:r>
              <a:rPr lang="en-GB" sz="4400" dirty="0" smtClean="0">
                <a:solidFill>
                  <a:schemeClr val="tx1"/>
                </a:solidFill>
              </a:rPr>
              <a:t>Health </a:t>
            </a:r>
            <a:r>
              <a:rPr lang="en-GB" sz="4400" dirty="0">
                <a:solidFill>
                  <a:schemeClr val="tx1"/>
                </a:solidFill>
              </a:rPr>
              <a:t>system assessments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60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1248997" y="377826"/>
            <a:ext cx="219484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Capacity Issues 2017-2021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246947" y="1816100"/>
            <a:ext cx="22469421" cy="10082460"/>
          </a:xfrm>
        </p:spPr>
        <p:txBody>
          <a:bodyPr rtlCol="0">
            <a:normAutofit fontScale="92500"/>
          </a:bodyPr>
          <a:lstStyle/>
          <a:p>
            <a:pPr marL="1371600" indent="-1371600" algn="l">
              <a:buFont typeface="+mj-lt"/>
              <a:buAutoNum type="arabicPeriod"/>
            </a:pPr>
            <a:r>
              <a:rPr lang="en-GB" sz="8800" dirty="0" smtClean="0">
                <a:solidFill>
                  <a:srgbClr val="000000"/>
                </a:solidFill>
              </a:rPr>
              <a:t>Strengthen the capacities of people and institutions</a:t>
            </a:r>
            <a:endParaRPr lang="en-GB" sz="8800" dirty="0" smtClean="0">
              <a:solidFill>
                <a:srgbClr val="0000FF"/>
              </a:solidFill>
            </a:endParaRPr>
          </a:p>
          <a:p>
            <a:pPr marL="1371600" indent="-1371600" algn="l">
              <a:buFont typeface="+mj-lt"/>
              <a:buAutoNum type="arabicPeriod"/>
            </a:pPr>
            <a:r>
              <a:rPr lang="en-GB" sz="8800" dirty="0" smtClean="0">
                <a:solidFill>
                  <a:srgbClr val="0000FF"/>
                </a:solidFill>
              </a:rPr>
              <a:t>Expand the INDEPTH Scientific Development and Leadership Programme including the </a:t>
            </a:r>
            <a:r>
              <a:rPr lang="en-GB" sz="8800" dirty="0">
                <a:solidFill>
                  <a:srgbClr val="0000FF"/>
                </a:solidFill>
              </a:rPr>
              <a:t>MSc </a:t>
            </a:r>
            <a:r>
              <a:rPr lang="en-GB" sz="8800" dirty="0" smtClean="0">
                <a:solidFill>
                  <a:srgbClr val="0000FF"/>
                </a:solidFill>
              </a:rPr>
              <a:t>programmes</a:t>
            </a:r>
          </a:p>
        </p:txBody>
      </p:sp>
    </p:spTree>
    <p:extLst>
      <p:ext uri="{BB962C8B-B14F-4D97-AF65-F5344CB8AC3E}">
        <p14:creationId xmlns="" xmlns:p14="http://schemas.microsoft.com/office/powerpoint/2010/main" val="439852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1248997" y="377826"/>
            <a:ext cx="219484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Policy Engagement 2017-2021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246947" y="2673846"/>
            <a:ext cx="22469421" cy="9224713"/>
          </a:xfrm>
        </p:spPr>
        <p:txBody>
          <a:bodyPr rtlCol="0">
            <a:normAutofit/>
          </a:bodyPr>
          <a:lstStyle/>
          <a:p>
            <a:pPr marL="1143000" lvl="0" indent="-1143000" algn="l">
              <a:buFont typeface="+mj-lt"/>
              <a:buAutoNum type="arabicPeriod"/>
            </a:pPr>
            <a:r>
              <a:rPr lang="en-US" sz="7200" dirty="0" smtClean="0">
                <a:solidFill>
                  <a:schemeClr val="tx1"/>
                </a:solidFill>
              </a:rPr>
              <a:t>Tailor, </a:t>
            </a:r>
            <a:r>
              <a:rPr lang="en-US" sz="7200" dirty="0">
                <a:solidFill>
                  <a:schemeClr val="tx1"/>
                </a:solidFill>
              </a:rPr>
              <a:t>package and direct research outputs for different stakeholders to stimulate public appreciation of findings </a:t>
            </a:r>
          </a:p>
          <a:p>
            <a:pPr marL="1371600" lvl="0" indent="-1371600" algn="l">
              <a:buFont typeface="+mj-lt"/>
              <a:buAutoNum type="arabicPeriod"/>
            </a:pPr>
            <a:r>
              <a:rPr lang="en-US" sz="7200" dirty="0">
                <a:solidFill>
                  <a:srgbClr val="0000FF"/>
                </a:solidFill>
              </a:rPr>
              <a:t>L</a:t>
            </a:r>
            <a:r>
              <a:rPr lang="en-US" sz="7200" dirty="0" smtClean="0">
                <a:solidFill>
                  <a:srgbClr val="0000FF"/>
                </a:solidFill>
              </a:rPr>
              <a:t>everage </a:t>
            </a:r>
            <a:r>
              <a:rPr lang="en-US" sz="7200" dirty="0">
                <a:solidFill>
                  <a:srgbClr val="0000FF"/>
                </a:solidFill>
              </a:rPr>
              <a:t>engagement with policy makers to attract more funding for research-into-practice </a:t>
            </a:r>
            <a:r>
              <a:rPr lang="en-US" sz="7200" dirty="0" smtClean="0">
                <a:solidFill>
                  <a:srgbClr val="0000FF"/>
                </a:solidFill>
              </a:rPr>
              <a:t>activities</a:t>
            </a:r>
            <a:endParaRPr lang="en-US" sz="72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7200" dirty="0" smtClean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371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534697" y="377826"/>
            <a:ext cx="226627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Ensuring Financial Sustainability 2017-2021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246947" y="1816100"/>
            <a:ext cx="22469421" cy="10583866"/>
          </a:xfrm>
        </p:spPr>
        <p:txBody>
          <a:bodyPr rtlCol="0">
            <a:normAutofit/>
          </a:bodyPr>
          <a:lstStyle/>
          <a:p>
            <a:pPr algn="l">
              <a:lnSpc>
                <a:spcPct val="90000"/>
              </a:lnSpc>
              <a:defRPr/>
            </a:pPr>
            <a:endParaRPr lang="en-US" sz="4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143000" indent="-1143000" algn="l">
              <a:lnSpc>
                <a:spcPct val="90000"/>
              </a:lnSpc>
              <a:buAutoNum type="arabicPeriod"/>
              <a:defRPr/>
            </a:pPr>
            <a:r>
              <a:rPr lang="en-GB" sz="7100" dirty="0" smtClean="0">
                <a:solidFill>
                  <a:srgbClr val="000000"/>
                </a:solidFill>
              </a:rPr>
              <a:t>Continue </a:t>
            </a:r>
            <a:r>
              <a:rPr lang="en-GB" sz="7100" dirty="0">
                <a:solidFill>
                  <a:srgbClr val="000000"/>
                </a:solidFill>
              </a:rPr>
              <a:t>to look for both core and project support from funding </a:t>
            </a:r>
            <a:r>
              <a:rPr lang="en-GB" sz="7100" dirty="0" smtClean="0">
                <a:solidFill>
                  <a:srgbClr val="000000"/>
                </a:solidFill>
              </a:rPr>
              <a:t>partners. </a:t>
            </a:r>
          </a:p>
          <a:p>
            <a:pPr marL="1143000" indent="-1143000" algn="l">
              <a:lnSpc>
                <a:spcPct val="90000"/>
              </a:lnSpc>
              <a:buAutoNum type="arabicPeriod"/>
              <a:defRPr/>
            </a:pPr>
            <a:r>
              <a:rPr lang="en-GB" sz="7100" dirty="0" smtClean="0">
                <a:solidFill>
                  <a:srgbClr val="0000FF"/>
                </a:solidFill>
              </a:rPr>
              <a:t>Strengthen </a:t>
            </a:r>
            <a:r>
              <a:rPr lang="en-GB" sz="7100" dirty="0">
                <a:solidFill>
                  <a:srgbClr val="0000FF"/>
                </a:solidFill>
              </a:rPr>
              <a:t>the efforts at building an INDEPTH consultancy that leverages the skills and advantage of the </a:t>
            </a:r>
            <a:r>
              <a:rPr lang="en-GB" sz="7100" dirty="0" smtClean="0">
                <a:solidFill>
                  <a:srgbClr val="0000FF"/>
                </a:solidFill>
              </a:rPr>
              <a:t>Network.</a:t>
            </a:r>
          </a:p>
          <a:p>
            <a:pPr marL="1143000" indent="-1143000" algn="l">
              <a:lnSpc>
                <a:spcPct val="90000"/>
              </a:lnSpc>
              <a:buAutoNum type="arabicPeriod"/>
              <a:defRPr/>
            </a:pPr>
            <a:r>
              <a:rPr lang="en-GB" sz="7100" dirty="0" smtClean="0">
                <a:solidFill>
                  <a:srgbClr val="000000"/>
                </a:solidFill>
              </a:rPr>
              <a:t>Growing </a:t>
            </a:r>
            <a:r>
              <a:rPr lang="en-GB" sz="7100" dirty="0">
                <a:solidFill>
                  <a:srgbClr val="000000"/>
                </a:solidFill>
              </a:rPr>
              <a:t>the </a:t>
            </a:r>
            <a:r>
              <a:rPr lang="en-GB" sz="7100" dirty="0" smtClean="0">
                <a:solidFill>
                  <a:srgbClr val="000000"/>
                </a:solidFill>
              </a:rPr>
              <a:t>INDEPTH Endowment Fund</a:t>
            </a:r>
          </a:p>
          <a:p>
            <a:pPr marL="2230444" lvl="1" indent="-1143000" algn="l">
              <a:lnSpc>
                <a:spcPct val="90000"/>
              </a:lnSpc>
              <a:buFont typeface="Arial"/>
              <a:buChar char="•"/>
              <a:defRPr/>
            </a:pPr>
            <a:r>
              <a:rPr lang="en-GB" sz="6000" dirty="0" smtClean="0">
                <a:solidFill>
                  <a:srgbClr val="000000"/>
                </a:solidFill>
              </a:rPr>
              <a:t>Construction of an INDEPTH Training Centre</a:t>
            </a:r>
            <a:endParaRPr lang="en-US" sz="6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71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38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2854" y="2"/>
            <a:ext cx="22558137" cy="15294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9500" b="1" dirty="0">
                <a:solidFill>
                  <a:srgbClr val="FF0000"/>
                </a:solidFill>
                <a:latin typeface="Calibri"/>
                <a:cs typeface="Calibri"/>
              </a:rPr>
              <a:t>Some Key Challenges… </a:t>
            </a:r>
            <a:r>
              <a:rPr lang="en-US" sz="9500" b="1" dirty="0">
                <a:solidFill>
                  <a:srgbClr val="0000FF"/>
                </a:solidFill>
                <a:latin typeface="Calibri"/>
                <a:cs typeface="Calibri"/>
              </a:rPr>
              <a:t>opportunities</a:t>
            </a:r>
            <a:r>
              <a:rPr lang="en-US" sz="9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6655667" y="4105277"/>
            <a:ext cx="24387175" cy="8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28" tIns="108864" rIns="217728" bIns="108864">
            <a:spAutoFit/>
          </a:bodyPr>
          <a:lstStyle/>
          <a:p>
            <a:endParaRPr lang="en-GB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8781" y="1817440"/>
            <a:ext cx="21733930" cy="11089232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en-US" sz="6700" b="1" dirty="0">
                <a:solidFill>
                  <a:schemeClr val="tx1"/>
                </a:solidFill>
                <a:latin typeface="Calibri"/>
                <a:cs typeface="Calibri"/>
              </a:rPr>
              <a:t>Science: </a:t>
            </a:r>
          </a:p>
          <a:p>
            <a:pPr lvl="1" algn="l"/>
            <a:r>
              <a:rPr lang="en-US" sz="6700" i="1" dirty="0">
                <a:solidFill>
                  <a:schemeClr val="tx1"/>
                </a:solidFill>
                <a:latin typeface="Calibri"/>
                <a:cs typeface="Calibri"/>
              </a:rPr>
              <a:t>Leadership, new cross-site research </a:t>
            </a:r>
            <a:r>
              <a:rPr lang="en-US" sz="6700" i="1" dirty="0" smtClean="0">
                <a:solidFill>
                  <a:schemeClr val="tx1"/>
                </a:solidFill>
                <a:latin typeface="Calibri"/>
                <a:cs typeface="Calibri"/>
              </a:rPr>
              <a:t>opportunities / productivity</a:t>
            </a:r>
            <a:endParaRPr lang="en-US" sz="67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sz="6700" b="1" dirty="0">
                <a:solidFill>
                  <a:schemeClr val="tx1"/>
                </a:solidFill>
                <a:latin typeface="Calibri"/>
                <a:cs typeface="Calibri"/>
              </a:rPr>
              <a:t>Capacity:</a:t>
            </a:r>
          </a:p>
          <a:p>
            <a:pPr lvl="1" algn="l"/>
            <a:r>
              <a:rPr lang="en-US" sz="6700" dirty="0">
                <a:solidFill>
                  <a:schemeClr val="tx1"/>
                </a:solidFill>
                <a:latin typeface="Calibri"/>
                <a:cs typeface="Calibri"/>
              </a:rPr>
              <a:t>Achieving tailored capacity </a:t>
            </a:r>
            <a:r>
              <a:rPr lang="en-US" sz="6700" dirty="0" smtClean="0">
                <a:solidFill>
                  <a:schemeClr val="tx1"/>
                </a:solidFill>
                <a:latin typeface="Calibri"/>
                <a:cs typeface="Calibri"/>
              </a:rPr>
              <a:t>strengthening </a:t>
            </a:r>
            <a:endParaRPr lang="en-US" sz="67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sz="6700" b="1" dirty="0">
                <a:solidFill>
                  <a:schemeClr val="tx1"/>
                </a:solidFill>
                <a:latin typeface="Calibri"/>
                <a:cs typeface="Calibri"/>
              </a:rPr>
              <a:t>Funding</a:t>
            </a:r>
          </a:p>
          <a:p>
            <a:pPr lvl="1" algn="l"/>
            <a:r>
              <a:rPr lang="en-US" sz="6700" i="1" dirty="0">
                <a:solidFill>
                  <a:schemeClr val="tx1"/>
                </a:solidFill>
                <a:latin typeface="Calibri"/>
                <a:cs typeface="Calibri"/>
              </a:rPr>
              <a:t>Core support </a:t>
            </a:r>
            <a:r>
              <a:rPr lang="en-US" sz="6700" i="1" dirty="0" smtClean="0">
                <a:solidFill>
                  <a:schemeClr val="tx1"/>
                </a:solidFill>
                <a:latin typeface="Calibri"/>
                <a:cs typeface="Calibri"/>
              </a:rPr>
              <a:t>/ Project funding / Network-Centre interests</a:t>
            </a:r>
            <a:endParaRPr lang="en-US" sz="67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n-US" sz="6700" b="1" dirty="0">
                <a:solidFill>
                  <a:schemeClr val="tx1"/>
                </a:solidFill>
                <a:latin typeface="Calibri"/>
                <a:cs typeface="Calibri"/>
              </a:rPr>
              <a:t>Policy Engagement and Communications</a:t>
            </a:r>
          </a:p>
          <a:p>
            <a:pPr lvl="1" algn="l"/>
            <a:r>
              <a:rPr lang="en-US" sz="6700" i="1" dirty="0">
                <a:solidFill>
                  <a:schemeClr val="tx1"/>
                </a:solidFill>
                <a:latin typeface="Calibri"/>
                <a:cs typeface="Calibri"/>
              </a:rPr>
              <a:t>Getting the INDEPTH brand</a:t>
            </a:r>
          </a:p>
          <a:p>
            <a:pPr lvl="1" algn="l"/>
            <a:r>
              <a:rPr lang="en-US" sz="6700" i="1" dirty="0">
                <a:solidFill>
                  <a:schemeClr val="tx1"/>
                </a:solidFill>
                <a:latin typeface="Calibri"/>
                <a:cs typeface="Calibri"/>
              </a:rPr>
              <a:t>Engaging with policy makers at various levels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8141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1248997" y="377826"/>
            <a:ext cx="219484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Governance &amp; M&amp;E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922106" y="2481943"/>
            <a:ext cx="21794262" cy="10082460"/>
          </a:xfrm>
        </p:spPr>
        <p:txBody>
          <a:bodyPr rtlCol="0">
            <a:normAutofit/>
          </a:bodyPr>
          <a:lstStyle/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INDEPTH Board meetings</a:t>
            </a:r>
          </a:p>
          <a:p>
            <a:pPr lvl="2" algn="l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7600" i="1" dirty="0" smtClean="0">
                <a:solidFill>
                  <a:schemeClr val="tx1"/>
                </a:solidFill>
                <a:latin typeface="Calibri"/>
                <a:cs typeface="Calibri"/>
              </a:rPr>
              <a:t>regular newsletters to the </a:t>
            </a:r>
            <a:r>
              <a:rPr lang="en-US" sz="7600" i="1" dirty="0" smtClean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endParaRPr lang="en-US" sz="7600" i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INDEPTH-Funder teleconferences; visits by funders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INDEPTH audit by KPMG (previously PWC)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Weekly newsletters to Centre Leaders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Quarterly newsletters to the INDEPTH family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76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INDEPTH Header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9721B-B83E-254A-8827-B356065730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5" name="Picture 3" descr="C:\Users\OS\AppData\Local\Microsoft\Windows Live Mail\WLMDSS.tmp\WLM64BD.tmp\E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8527" y="5067349"/>
            <a:ext cx="5600326" cy="2266950"/>
          </a:xfrm>
          <a:prstGeom prst="rect">
            <a:avLst/>
          </a:prstGeom>
          <a:noFill/>
        </p:spPr>
      </p:pic>
      <p:pic>
        <p:nvPicPr>
          <p:cNvPr id="3076" name="Picture 4" descr="C:\Users\OS\AppData\Local\Microsoft\Windows Live Mail\WLMDSS.tmp\WLM64BD.tmp\Ghana_Ministry_of_Health_(MoH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246" y="1001548"/>
            <a:ext cx="2938737" cy="2430624"/>
          </a:xfrm>
          <a:prstGeom prst="rect">
            <a:avLst/>
          </a:prstGeom>
          <a:noFill/>
        </p:spPr>
      </p:pic>
      <p:pic>
        <p:nvPicPr>
          <p:cNvPr id="3077" name="Picture 5" descr="C:\Users\OS\AppData\Local\Microsoft\Windows Live Mail\WLMDSS.tmp\WLM64BD.tmp\icon_small_bill_melinda_gates_foundation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1410" y="5744747"/>
            <a:ext cx="3471783" cy="2603498"/>
          </a:xfrm>
          <a:prstGeom prst="rect">
            <a:avLst/>
          </a:prstGeom>
          <a:noFill/>
        </p:spPr>
      </p:pic>
      <p:pic>
        <p:nvPicPr>
          <p:cNvPr id="3078" name="Picture 6" descr="C:\Users\OS\AppData\Local\Microsoft\Windows Live Mail\WLMDSS.tmp\WLM64BD.tmp\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359" y="3686175"/>
            <a:ext cx="4674209" cy="1466850"/>
          </a:xfrm>
          <a:prstGeom prst="rect">
            <a:avLst/>
          </a:prstGeom>
          <a:noFill/>
        </p:spPr>
      </p:pic>
      <p:pic>
        <p:nvPicPr>
          <p:cNvPr id="3079" name="Picture 7" descr="C:\Users\OS\AppData\Local\Microsoft\Windows Live Mail\WLMDSS.tmp\WLM64BD.tmp\mfs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56825" y="4943499"/>
            <a:ext cx="3977174" cy="2514650"/>
          </a:xfrm>
          <a:prstGeom prst="rect">
            <a:avLst/>
          </a:prstGeom>
          <a:noFill/>
        </p:spPr>
      </p:pic>
      <p:pic>
        <p:nvPicPr>
          <p:cNvPr id="3081" name="Picture 9" descr="C:\Users\OS\AppData\Local\Microsoft\Windows Live Mail\WLMDSS.tmp\WLM64BD.tmp\Rockefelle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1534" y="6200825"/>
            <a:ext cx="4976648" cy="1266826"/>
          </a:xfrm>
          <a:prstGeom prst="rect">
            <a:avLst/>
          </a:prstGeom>
          <a:noFill/>
        </p:spPr>
      </p:pic>
      <p:pic>
        <p:nvPicPr>
          <p:cNvPr id="3082" name="Picture 10" descr="C:\Users\OS\AppData\Local\Microsoft\Windows Live Mail\WLMDSS.tmp\WLM64BD.tmp\Sid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6077" y="3775859"/>
            <a:ext cx="6682449" cy="1829082"/>
          </a:xfrm>
          <a:prstGeom prst="rect">
            <a:avLst/>
          </a:prstGeom>
          <a:noFill/>
        </p:spPr>
      </p:pic>
      <p:pic>
        <p:nvPicPr>
          <p:cNvPr id="3083" name="Picture 11" descr="C:\Users\OS\AppData\Local\Microsoft\Windows Live Mail\WLMDSS.tmp\WLM64BD.tmp\Stame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03463" y="8357384"/>
            <a:ext cx="4639759" cy="1600000"/>
          </a:xfrm>
          <a:prstGeom prst="rect">
            <a:avLst/>
          </a:prstGeom>
          <a:noFill/>
        </p:spPr>
      </p:pic>
      <p:pic>
        <p:nvPicPr>
          <p:cNvPr id="3084" name="Picture 12" descr="C:\Users\OS\AppData\Local\Microsoft\Windows Live Mail\WLMDSS.tmp\WLM64BD.tmp\wits health consortium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93567" y="8348244"/>
            <a:ext cx="5893567" cy="1942616"/>
          </a:xfrm>
          <a:prstGeom prst="rect">
            <a:avLst/>
          </a:prstGeom>
          <a:noFill/>
        </p:spPr>
      </p:pic>
      <p:pic>
        <p:nvPicPr>
          <p:cNvPr id="3086" name="Picture 14" descr="http://www.ddcf.org/_images/logo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380479" y="320677"/>
            <a:ext cx="3607270" cy="2348386"/>
          </a:xfrm>
          <a:prstGeom prst="rect">
            <a:avLst/>
          </a:prstGeom>
          <a:noFill/>
        </p:spPr>
      </p:pic>
      <p:pic>
        <p:nvPicPr>
          <p:cNvPr id="3088" name="Picture 16" descr="http://t1.gstatic.com/images?q=tbn:ANd9GcQD8cHYRTm-4Kkf-PXnahh3sb6GtqDC3phfX99JZU1AX6lLBfgKJ32G-R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48526" y="8348245"/>
            <a:ext cx="5151535" cy="2057402"/>
          </a:xfrm>
          <a:prstGeom prst="rect">
            <a:avLst/>
          </a:prstGeom>
          <a:noFill/>
        </p:spPr>
      </p:pic>
      <p:sp>
        <p:nvSpPr>
          <p:cNvPr id="3092" name="AutoShape 20" descr="Image result for nih logo"/>
          <p:cNvSpPr>
            <a:spLocks noChangeAspect="1" noChangeArrowheads="1"/>
          </p:cNvSpPr>
          <p:nvPr/>
        </p:nvSpPr>
        <p:spPr bwMode="auto">
          <a:xfrm>
            <a:off x="414921" y="-288925"/>
            <a:ext cx="812906" cy="609602"/>
          </a:xfrm>
          <a:prstGeom prst="rect">
            <a:avLst/>
          </a:prstGeom>
          <a:noFill/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4" name="Picture 22" descr="http://t2.gstatic.com/images?q=tbn:ANd9GcTrjpwemOFnY7IZNhioyE7ZPtQSnsCiq0PGsUaln9Ky0HpL601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359" y="8119591"/>
            <a:ext cx="4309670" cy="2853210"/>
          </a:xfrm>
          <a:prstGeom prst="rect">
            <a:avLst/>
          </a:prstGeom>
          <a:noFill/>
        </p:spPr>
      </p:pic>
      <p:pic>
        <p:nvPicPr>
          <p:cNvPr id="3096" name="Picture 24" descr="Wellcome Trus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7825" y="10972801"/>
            <a:ext cx="16956290" cy="1204902"/>
          </a:xfrm>
          <a:prstGeom prst="rect">
            <a:avLst/>
          </a:prstGeom>
          <a:noFill/>
        </p:spPr>
      </p:pic>
      <p:pic>
        <p:nvPicPr>
          <p:cNvPr id="3098" name="Picture 26" descr="http://upload.wikimedia.org/wikipedia/commons/e/ef/Swiss_TPH_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303247" y="10635543"/>
            <a:ext cx="8634031" cy="1861258"/>
          </a:xfrm>
          <a:prstGeom prst="rect">
            <a:avLst/>
          </a:prstGeom>
          <a:noFill/>
        </p:spPr>
      </p:pic>
      <p:pic>
        <p:nvPicPr>
          <p:cNvPr id="3100" name="Picture 28" descr="http://ts3.mm.bing.net/th?id=HN.608022723494151139&amp;w=149&amp;h=138&amp;c=7&amp;rs=1&amp;pid=1.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2043" y="10405647"/>
            <a:ext cx="3785093" cy="2628902"/>
          </a:xfrm>
          <a:prstGeom prst="rect">
            <a:avLst/>
          </a:prstGeom>
          <a:noFill/>
        </p:spPr>
      </p:pic>
      <p:sp>
        <p:nvSpPr>
          <p:cNvPr id="4098" name="AutoShape 2" descr="Image result for usaid logos"/>
          <p:cNvSpPr>
            <a:spLocks noChangeAspect="1" noChangeArrowheads="1"/>
          </p:cNvSpPr>
          <p:nvPr/>
        </p:nvSpPr>
        <p:spPr bwMode="auto">
          <a:xfrm>
            <a:off x="414921" y="-288925"/>
            <a:ext cx="812906" cy="609602"/>
          </a:xfrm>
          <a:prstGeom prst="rect">
            <a:avLst/>
          </a:prstGeom>
          <a:noFill/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Image result for usaid logos"/>
          <p:cNvSpPr>
            <a:spLocks noChangeAspect="1" noChangeArrowheads="1"/>
          </p:cNvSpPr>
          <p:nvPr/>
        </p:nvSpPr>
        <p:spPr bwMode="auto">
          <a:xfrm>
            <a:off x="414921" y="-288925"/>
            <a:ext cx="812906" cy="609602"/>
          </a:xfrm>
          <a:prstGeom prst="rect">
            <a:avLst/>
          </a:prstGeom>
          <a:noFill/>
        </p:spPr>
        <p:txBody>
          <a:bodyPr vert="horz" wrap="square" lIns="217728" tIns="108864" rIns="217728" bIns="108864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https://encrypted-tbn1.gstatic.com/images?q=tbn:ANd9GcQ7IwbHP4gpOHy6gyrsKQXdHGHtgxE9SV1UqisWvPT61p0dPQaSxxsugf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2043" y="1001548"/>
            <a:ext cx="3073800" cy="2305052"/>
          </a:xfrm>
          <a:prstGeom prst="rect">
            <a:avLst/>
          </a:prstGeom>
          <a:noFill/>
        </p:spPr>
      </p:pic>
      <p:pic>
        <p:nvPicPr>
          <p:cNvPr id="4104" name="Picture 8" descr="http://www.globalhealthaction.net/templates/images/Umea_logo_small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372275" y="3432172"/>
            <a:ext cx="7230947" cy="1308884"/>
          </a:xfrm>
          <a:prstGeom prst="rect">
            <a:avLst/>
          </a:prstGeom>
          <a:noFill/>
        </p:spPr>
      </p:pic>
      <p:sp>
        <p:nvSpPr>
          <p:cNvPr id="2" name="AutoShape 2" descr="UKE-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" name="Grafik 26"/>
          <p:cNvPicPr/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163" y="10682614"/>
            <a:ext cx="1890399" cy="20749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1722" y="659198"/>
            <a:ext cx="64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 Our Key Partners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1248997" y="377826"/>
            <a:ext cx="21948458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INDEPTH Membership &amp; Effectiveness</a:t>
            </a:r>
          </a:p>
        </p:txBody>
      </p:sp>
      <p:sp>
        <p:nvSpPr>
          <p:cNvPr id="7171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1922106" y="2481943"/>
            <a:ext cx="21794262" cy="10082460"/>
          </a:xfrm>
        </p:spPr>
        <p:txBody>
          <a:bodyPr rtlCol="0">
            <a:normAutofit/>
          </a:bodyPr>
          <a:lstStyle/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43 member institutions running 49 HDSS field sites</a:t>
            </a:r>
            <a:endParaRPr lang="en-US" sz="72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7200" dirty="0" smtClean="0">
                <a:solidFill>
                  <a:srgbClr val="0000FF"/>
                </a:solidFill>
                <a:latin typeface="Calibri"/>
                <a:cs typeface="Calibri"/>
              </a:rPr>
              <a:t>32/49 HDSSs on </a:t>
            </a:r>
            <a:r>
              <a:rPr lang="en-US" sz="7200" dirty="0" err="1" smtClean="0">
                <a:solidFill>
                  <a:srgbClr val="0000FF"/>
                </a:solidFill>
                <a:latin typeface="Calibri"/>
                <a:cs typeface="Calibri"/>
              </a:rPr>
              <a:t>INDEPTHStats</a:t>
            </a:r>
            <a:endParaRPr lang="en-US" sz="7200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200" dirty="0" smtClean="0">
                <a:solidFill>
                  <a:schemeClr val="tx1"/>
                </a:solidFill>
                <a:latin typeface="Calibri"/>
                <a:cs typeface="Calibri"/>
              </a:rPr>
              <a:t> 26/49 HDSSs on INDEPTH Data Repository; 10 potentials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7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7200" dirty="0" smtClean="0">
                <a:solidFill>
                  <a:srgbClr val="0000FF"/>
                </a:solidFill>
                <a:latin typeface="Calibri"/>
                <a:cs typeface="Calibri"/>
              </a:rPr>
              <a:t>6/49 on the new </a:t>
            </a:r>
            <a:r>
              <a:rPr lang="en-US" sz="7200" dirty="0" err="1" smtClean="0">
                <a:solidFill>
                  <a:srgbClr val="0000FF"/>
                </a:solidFill>
                <a:latin typeface="Calibri"/>
                <a:cs typeface="Calibri"/>
              </a:rPr>
              <a:t>OpenHDS</a:t>
            </a:r>
            <a:r>
              <a:rPr lang="en-US" sz="7200" dirty="0" smtClean="0">
                <a:solidFill>
                  <a:srgbClr val="0000FF"/>
                </a:solidFill>
                <a:latin typeface="Calibri"/>
                <a:cs typeface="Calibri"/>
              </a:rPr>
              <a:t>; 15 in preparation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72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INDEPTH Header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391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665312"/>
            <a:ext cx="21948458" cy="1440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8600" b="1" dirty="0" smtClean="0">
                <a:solidFill>
                  <a:srgbClr val="FF0000"/>
                </a:solidFill>
              </a:rPr>
              <a:t>Expanding Footprint of HDSS</a:t>
            </a:r>
            <a:endParaRPr lang="en-GB" sz="8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2392321"/>
              </p:ext>
            </p:extLst>
          </p:nvPr>
        </p:nvGraphicFramePr>
        <p:xfrm>
          <a:off x="1671639" y="2249488"/>
          <a:ext cx="21084498" cy="110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477476" y="12615647"/>
            <a:ext cx="5080661" cy="67670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69721B-B83E-254A-8827-B356065730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INDEPTH Header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6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93" y="3923417"/>
            <a:ext cx="21707127" cy="70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1011897" y="2133600"/>
            <a:ext cx="22562372" cy="881535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17690" tIns="108845" rIns="217690" bIns="108845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de-D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en-US" altLang="de-DE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3,800,000 </a:t>
            </a:r>
            <a:r>
              <a:rPr lang="en-US" altLang="de-D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under continuous surveillance in INDEPTH Network</a:t>
            </a:r>
            <a:endParaRPr lang="en-GB" altLang="de-D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46946" y="665313"/>
            <a:ext cx="21948458" cy="1162662"/>
          </a:xfrm>
        </p:spPr>
        <p:txBody>
          <a:bodyPr/>
          <a:lstStyle/>
          <a:p>
            <a:pPr eaLnBrk="1" hangingPunct="1"/>
            <a:r>
              <a:rPr lang="en-US" altLang="de-DE" sz="5700" b="1" dirty="0" smtClean="0">
                <a:solidFill>
                  <a:srgbClr val="FF0000"/>
                </a:solidFill>
              </a:rPr>
              <a:t>INDEPTH Member HDSS Sentinel Surveillance Countries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235491" y="8740777"/>
            <a:ext cx="2879041" cy="38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690" tIns="108845" rIns="217690" bIns="108845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Senegal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The Gambia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Guinea-Bissau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Burkina Faso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Ghana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Nigeria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29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de-DE" sz="2100" dirty="0">
              <a:solidFill>
                <a:srgbClr val="000000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0876852" y="7159626"/>
            <a:ext cx="2568420" cy="37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690" tIns="108845" rIns="217690" bIns="108845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Ethiopia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Uganda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Kenya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Tanzania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Malawi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Mozambique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South Africa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2900" dirty="0">
              <a:solidFill>
                <a:srgbClr val="000000"/>
              </a:solidFill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5241986" y="8740778"/>
            <a:ext cx="2404913" cy="289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690" tIns="108845" rIns="217690" bIns="108845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India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Bangladesh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Thailand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Vietnam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Indonesia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900" dirty="0">
                <a:solidFill>
                  <a:srgbClr val="000000"/>
                </a:solidFill>
              </a:rPr>
              <a:t>PNG</a:t>
            </a:r>
          </a:p>
        </p:txBody>
      </p:sp>
      <p:pic>
        <p:nvPicPr>
          <p:cNvPr id="10" name="Picture 9" descr="INDEPTH Header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5201" y="12572996"/>
            <a:ext cx="4276191" cy="8476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95298" y="7676711"/>
            <a:ext cx="301605" cy="2928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GB" dirty="0">
              <a:latin typeface="Open Sans Light"/>
            </a:endParaRPr>
          </a:p>
        </p:txBody>
      </p:sp>
      <p:cxnSp>
        <p:nvCxnSpPr>
          <p:cNvPr id="20" name="Straight Arrow Connector 19"/>
          <p:cNvCxnSpPr>
            <a:stCxn id="11" idx="6"/>
          </p:cNvCxnSpPr>
          <p:nvPr/>
        </p:nvCxnSpPr>
        <p:spPr>
          <a:xfrm flipV="1">
            <a:off x="4996902" y="7521304"/>
            <a:ext cx="2516128" cy="3018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24046" y="7894684"/>
            <a:ext cx="4084276" cy="5626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96904" y="7703022"/>
            <a:ext cx="4327817" cy="1847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96903" y="7910060"/>
            <a:ext cx="2577437" cy="8498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911417" y="7899624"/>
            <a:ext cx="3864794" cy="18401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996903" y="7013938"/>
            <a:ext cx="4678078" cy="7305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911416" y="5546892"/>
            <a:ext cx="8533932" cy="21360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996901" y="5690596"/>
            <a:ext cx="10245083" cy="20316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64141" y="6125208"/>
            <a:ext cx="11974479" cy="160214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4"/>
          </p:cNvCxnSpPr>
          <p:nvPr/>
        </p:nvCxnSpPr>
        <p:spPr>
          <a:xfrm>
            <a:off x="4846100" y="7969601"/>
            <a:ext cx="2728238" cy="241357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985816" y="7840938"/>
            <a:ext cx="12392395" cy="5246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024046" y="7899624"/>
            <a:ext cx="16001033" cy="1234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846102" y="6879073"/>
            <a:ext cx="1246437" cy="7931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871596" y="6338858"/>
            <a:ext cx="733933" cy="13943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1" idx="0"/>
          </p:cNvCxnSpPr>
          <p:nvPr/>
        </p:nvCxnSpPr>
        <p:spPr>
          <a:xfrm flipH="1" flipV="1">
            <a:off x="4695296" y="6923189"/>
            <a:ext cx="150804" cy="7535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3807530" y="5979944"/>
            <a:ext cx="997586" cy="1723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1"/>
          </p:cNvCxnSpPr>
          <p:nvPr/>
        </p:nvCxnSpPr>
        <p:spPr>
          <a:xfrm flipH="1" flipV="1">
            <a:off x="4237213" y="7083739"/>
            <a:ext cx="502252" cy="6358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" idx="1"/>
          </p:cNvCxnSpPr>
          <p:nvPr/>
        </p:nvCxnSpPr>
        <p:spPr>
          <a:xfrm flipH="1" flipV="1">
            <a:off x="3166144" y="6459316"/>
            <a:ext cx="1573322" cy="12602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1" idx="2"/>
          </p:cNvCxnSpPr>
          <p:nvPr/>
        </p:nvCxnSpPr>
        <p:spPr>
          <a:xfrm flipH="1" flipV="1">
            <a:off x="2894853" y="6772524"/>
            <a:ext cx="1800445" cy="10506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161" name="Straight Arrow Connector 92160"/>
          <p:cNvCxnSpPr>
            <a:stCxn id="11" idx="3"/>
            <a:endCxn id="11" idx="3"/>
          </p:cNvCxnSpPr>
          <p:nvPr/>
        </p:nvCxnSpPr>
        <p:spPr>
          <a:xfrm>
            <a:off x="4739465" y="792670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72" name="Rectangle 92171"/>
          <p:cNvSpPr/>
          <p:nvPr/>
        </p:nvSpPr>
        <p:spPr>
          <a:xfrm>
            <a:off x="63452" y="7440438"/>
            <a:ext cx="4361100" cy="1415756"/>
          </a:xfrm>
          <a:prstGeom prst="rect">
            <a:avLst/>
          </a:prstGeom>
        </p:spPr>
        <p:txBody>
          <a:bodyPr wrap="none" lIns="91425" tIns="45712" rIns="91425" bIns="45712">
            <a:spAutoFit/>
          </a:bodyPr>
          <a:lstStyle/>
          <a:p>
            <a:r>
              <a:rPr lang="en-US" altLang="de-DE" dirty="0" smtClean="0">
                <a:solidFill>
                  <a:srgbClr val="FF0000"/>
                </a:solidFill>
              </a:rPr>
              <a:t>INDEPTH Resource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Centre, Accra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5216542" y="6673757"/>
            <a:ext cx="11227939" cy="12059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11897" y="11638288"/>
            <a:ext cx="22562372" cy="881535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217690" tIns="108845" rIns="217690" bIns="108845">
            <a:spAutoFit/>
          </a:bodyPr>
          <a:lstStyle>
            <a:lvl1pPr eaLnBrk="0" hangingPunct="0">
              <a:spcAft>
                <a:spcPct val="400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INDEPTH to diverse countries and continents</a:t>
            </a:r>
            <a:endParaRPr lang="en-GB" alt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2172" grpId="0"/>
      <p:bldP spid="92172" grpId="1"/>
      <p:bldP spid="3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1"/>
          <p:cNvSpPr txBox="1">
            <a:spLocks/>
          </p:cNvSpPr>
          <p:nvPr/>
        </p:nvSpPr>
        <p:spPr bwMode="auto">
          <a:xfrm>
            <a:off x="1342144" y="609603"/>
            <a:ext cx="21512366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8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6700" kern="0" dirty="0" smtClean="0">
                <a:solidFill>
                  <a:srgbClr val="FF0000"/>
                </a:solidFill>
                <a:latin typeface="Arial"/>
              </a:rPr>
              <a:t>                             </a:t>
            </a:r>
            <a:r>
              <a:rPr lang="en-GB" sz="4800" kern="0" dirty="0" smtClean="0">
                <a:solidFill>
                  <a:srgbClr val="FF0000"/>
                </a:solidFill>
                <a:latin typeface="Arial"/>
              </a:rPr>
              <a:t>HDSS equation for the denominator</a:t>
            </a:r>
            <a:endParaRPr lang="en-GB" sz="4800" kern="0" dirty="0">
              <a:solidFill>
                <a:srgbClr val="FF0000"/>
              </a:solidFill>
              <a:latin typeface="Arial"/>
            </a:endParaRPr>
          </a:p>
          <a:p>
            <a:pPr lvl="0" algn="ctr"/>
            <a:endParaRPr lang="en-GB" sz="3300" b="0" kern="0" dirty="0">
              <a:solidFill>
                <a:srgbClr val="6BB1C9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4229" y="2133600"/>
            <a:ext cx="2235491" cy="15240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217690" tIns="108845" rIns="217690" bIns="108845" rtlCol="0" anchor="ctr"/>
          <a:lstStyle/>
          <a:p>
            <a:pPr algn="ctr" defTabSz="2176894">
              <a:defRPr/>
            </a:pPr>
            <a:endParaRPr lang="en-GB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2354914" y="1143000"/>
            <a:ext cx="990729" cy="609600"/>
          </a:xfrm>
          <a:prstGeom prst="rect">
            <a:avLst/>
          </a:prstGeom>
          <a:solidFill>
            <a:srgbClr val="1E4F7C"/>
          </a:solidFill>
          <a:ln>
            <a:noFill/>
          </a:ln>
        </p:spPr>
        <p:txBody>
          <a:bodyPr lIns="217690" tIns="108845" rIns="217690" bIns="108845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176894">
              <a:defRPr/>
            </a:pPr>
            <a:fld id="{C9468CE9-3F3D-1446-A027-4B4CDD3883B0}" type="slidenum">
              <a:rPr lang="en-US">
                <a:solidFill>
                  <a:prstClr val="white"/>
                </a:solidFill>
              </a:rPr>
              <a:pPr defTabSz="2176894"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910" y="8077201"/>
            <a:ext cx="5154284" cy="2620473"/>
          </a:xfrm>
          <a:prstGeom prst="rect">
            <a:avLst/>
          </a:prstGeom>
          <a:noFill/>
        </p:spPr>
        <p:txBody>
          <a:bodyPr wrap="square" lIns="217690" tIns="108845" rIns="217690" bIns="108845" rtlCol="0">
            <a:spAutoFit/>
          </a:bodyPr>
          <a:lstStyle/>
          <a:p>
            <a:pPr algn="ctr"/>
            <a:r>
              <a:rPr lang="en-GB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</a:t>
            </a:r>
            <a:r>
              <a:rPr lang="en-GB" sz="4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Census</a:t>
            </a:r>
          </a:p>
          <a:p>
            <a:pPr algn="ctr"/>
            <a:r>
              <a:rPr lang="en-GB" sz="36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(Unique ID given)</a:t>
            </a:r>
          </a:p>
          <a:p>
            <a:pPr algn="ctr"/>
            <a:r>
              <a:rPr lang="en-GB" sz="36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(Rural/Urban/</a:t>
            </a:r>
          </a:p>
          <a:p>
            <a:pPr algn="ctr"/>
            <a:r>
              <a:rPr lang="en-GB" sz="3600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</a:t>
            </a:r>
            <a:r>
              <a:rPr lang="en-GB" sz="3600" i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-Urban)</a:t>
            </a:r>
            <a:endParaRPr lang="en-GB" sz="3600" i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7114" y="7467600"/>
            <a:ext cx="13362129" cy="0"/>
          </a:xfrm>
          <a:prstGeom prst="straightConnector1">
            <a:avLst/>
          </a:prstGeom>
          <a:ln w="120650" cmpd="thickThin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347" y="3657603"/>
            <a:ext cx="1668151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urved Connector 13"/>
          <p:cNvCxnSpPr/>
          <p:nvPr/>
        </p:nvCxnSpPr>
        <p:spPr>
          <a:xfrm rot="5400000" flipH="1" flipV="1">
            <a:off x="6852939" y="7145269"/>
            <a:ext cx="2032154" cy="3221990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14052434" y="7311035"/>
            <a:ext cx="2032154" cy="3221990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7925832" y="5226207"/>
            <a:ext cx="3404033" cy="2010162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81253" idx="2"/>
          </p:cNvCxnSpPr>
          <p:nvPr/>
        </p:nvCxnSpPr>
        <p:spPr>
          <a:xfrm flipV="1">
            <a:off x="13819394" y="4997453"/>
            <a:ext cx="3476026" cy="2238918"/>
          </a:xfrm>
          <a:prstGeom prst="curvedConnector2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384636" y="8337414"/>
            <a:ext cx="4569715" cy="4651798"/>
          </a:xfrm>
          <a:prstGeom prst="rect">
            <a:avLst/>
          </a:prstGeom>
          <a:noFill/>
        </p:spPr>
        <p:txBody>
          <a:bodyPr wrap="square" lIns="217690" tIns="108845" rIns="217690" bIns="108845" rtlCol="0">
            <a:spAutoFit/>
          </a:bodyPr>
          <a:lstStyle/>
          <a:p>
            <a:pPr algn="ctr"/>
            <a:r>
              <a:rPr lang="en-GB" sz="4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cycles </a:t>
            </a:r>
            <a:r>
              <a:rPr lang="en-GB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GB" sz="4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enumeration </a:t>
            </a:r>
          </a:p>
          <a:p>
            <a:pPr algn="ctr"/>
            <a:r>
              <a:rPr lang="en-GB" sz="4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2-4/year</a:t>
            </a:r>
          </a:p>
          <a:p>
            <a:pPr algn="ctr"/>
            <a:endParaRPr lang="en-GB" sz="4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SAC: a key concept</a:t>
            </a:r>
            <a:endParaRPr lang="en-GB" sz="4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997" y="10029251"/>
            <a:ext cx="3861303" cy="1389367"/>
          </a:xfrm>
          <a:prstGeom prst="rect">
            <a:avLst/>
          </a:prstGeom>
          <a:noFill/>
        </p:spPr>
        <p:txBody>
          <a:bodyPr wrap="square" lIns="217690" tIns="108845" rIns="217690" bIns="108845" rtlCol="0">
            <a:spAutoFit/>
          </a:bodyPr>
          <a:lstStyle/>
          <a:p>
            <a:r>
              <a:rPr lang="en-GB" sz="7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600040" y="3742751"/>
            <a:ext cx="3861303" cy="1389367"/>
          </a:xfrm>
          <a:prstGeom prst="rect">
            <a:avLst/>
          </a:prstGeom>
          <a:noFill/>
        </p:spPr>
        <p:txBody>
          <a:bodyPr wrap="square" lIns="217690" tIns="108845" rIns="217690" bIns="108845" rtlCol="0">
            <a:spAutoFit/>
          </a:bodyPr>
          <a:lstStyle/>
          <a:p>
            <a:pPr algn="ctr"/>
            <a:r>
              <a:rPr lang="en-GB" sz="7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913" y="319235"/>
            <a:ext cx="8306881" cy="1543255"/>
          </a:xfrm>
          <a:prstGeom prst="rect">
            <a:avLst/>
          </a:prstGeom>
          <a:noFill/>
        </p:spPr>
        <p:txBody>
          <a:bodyPr wrap="square" lIns="217690" tIns="108845" rIns="217690" bIns="108845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and Demographic Surveillance System</a:t>
            </a:r>
            <a:endParaRPr lang="en-GB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 descr="INDEPTH Header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19" y="12743946"/>
            <a:ext cx="4276191" cy="847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129493" y="2704013"/>
            <a:ext cx="6257682" cy="273919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GB" b="1" dirty="0" smtClean="0">
                <a:solidFill>
                  <a:srgbClr val="216BA9"/>
                </a:solidFill>
              </a:rPr>
              <a:t>Verbal Autopsy on all deaths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SAC: 1. WHO 2016</a:t>
            </a: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   2. Annual VA operation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38050" y="10034596"/>
            <a:ext cx="3846586" cy="141575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GB" b="1" dirty="0" smtClean="0">
                <a:solidFill>
                  <a:srgbClr val="6929A2"/>
                </a:solidFill>
              </a:rPr>
              <a:t>In-migrate after 6 months</a:t>
            </a:r>
            <a:endParaRPr lang="en-GB" b="1" dirty="0">
              <a:solidFill>
                <a:srgbClr val="6929A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9659" y="3810434"/>
            <a:ext cx="3846586" cy="141575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GB" b="1" dirty="0" smtClean="0">
                <a:solidFill>
                  <a:srgbClr val="6929A2"/>
                </a:solidFill>
              </a:rPr>
              <a:t>Out-migrate after 6 months</a:t>
            </a:r>
            <a:endParaRPr lang="en-GB" b="1" dirty="0">
              <a:solidFill>
                <a:srgbClr val="6929A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4721" y="11799675"/>
            <a:ext cx="7351130" cy="141575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Follow up of pregnancies and their outcomes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76246" y="6451936"/>
            <a:ext cx="6503260" cy="1015647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GB" sz="6000" b="1" dirty="0" smtClean="0">
                <a:solidFill>
                  <a:srgbClr val="F88B00"/>
                </a:solidFill>
              </a:rPr>
              <a:t>Dynamic Cohort</a:t>
            </a:r>
            <a:endParaRPr lang="en-GB" sz="6000" b="1" dirty="0">
              <a:solidFill>
                <a:srgbClr val="F88B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94" y="11586634"/>
            <a:ext cx="1590898" cy="1686160"/>
          </a:xfrm>
          <a:prstGeom prst="rect">
            <a:avLst/>
          </a:prstGeom>
        </p:spPr>
      </p:pic>
      <p:grpSp>
        <p:nvGrpSpPr>
          <p:cNvPr id="11" name="Group 34"/>
          <p:cNvGrpSpPr/>
          <p:nvPr/>
        </p:nvGrpSpPr>
        <p:grpSpPr>
          <a:xfrm>
            <a:off x="1342145" y="5524127"/>
            <a:ext cx="3720858" cy="2813290"/>
            <a:chOff x="576814" y="5524125"/>
            <a:chExt cx="4486189" cy="2813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679" r="48315"/>
            <a:stretch/>
          </p:blipFill>
          <p:spPr>
            <a:xfrm>
              <a:off x="1893956" y="5606521"/>
              <a:ext cx="918707" cy="137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70" y="6883671"/>
              <a:ext cx="1274269" cy="14537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45" y="6897993"/>
              <a:ext cx="921123" cy="13509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495" r="-1287"/>
            <a:stretch/>
          </p:blipFill>
          <p:spPr>
            <a:xfrm>
              <a:off x="2917557" y="5524125"/>
              <a:ext cx="1020321" cy="1414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532" t="2139" r="14475"/>
            <a:stretch/>
          </p:blipFill>
          <p:spPr>
            <a:xfrm>
              <a:off x="576814" y="6451936"/>
              <a:ext cx="1212247" cy="16252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413" y="6607123"/>
              <a:ext cx="1509590" cy="1641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01" y="9728750"/>
            <a:ext cx="2630038" cy="1937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35"/>
          <p:cNvGrpSpPr/>
          <p:nvPr/>
        </p:nvGrpSpPr>
        <p:grpSpPr>
          <a:xfrm>
            <a:off x="19506897" y="5435685"/>
            <a:ext cx="3791550" cy="2813290"/>
            <a:chOff x="576814" y="5524125"/>
            <a:chExt cx="4486189" cy="28132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679" r="48315"/>
            <a:stretch/>
          </p:blipFill>
          <p:spPr>
            <a:xfrm>
              <a:off x="1893956" y="5606521"/>
              <a:ext cx="918707" cy="137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70" y="6883671"/>
              <a:ext cx="1274269" cy="145374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45" y="6897993"/>
              <a:ext cx="921123" cy="13509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495" r="-1287"/>
            <a:stretch/>
          </p:blipFill>
          <p:spPr>
            <a:xfrm>
              <a:off x="2917557" y="5524125"/>
              <a:ext cx="1020321" cy="1414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532" t="2139" r="14475"/>
            <a:stretch/>
          </p:blipFill>
          <p:spPr>
            <a:xfrm>
              <a:off x="576814" y="6451936"/>
              <a:ext cx="1212247" cy="16252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413" y="6607123"/>
              <a:ext cx="1509590" cy="1641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oup 46"/>
          <p:cNvGrpSpPr/>
          <p:nvPr/>
        </p:nvGrpSpPr>
        <p:grpSpPr>
          <a:xfrm>
            <a:off x="11306360" y="9308122"/>
            <a:ext cx="1864280" cy="2278512"/>
            <a:chOff x="11329865" y="8323188"/>
            <a:chExt cx="2904989" cy="3476485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9865" y="9595748"/>
              <a:ext cx="2904989" cy="220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from os22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00687" y="8323188"/>
              <a:ext cx="1219693" cy="1543674"/>
            </a:xfrm>
            <a:prstGeom prst="rect">
              <a:avLst/>
            </a:prstGeom>
          </p:spPr>
        </p:pic>
        <p:pic>
          <p:nvPicPr>
            <p:cNvPr id="46" name="Picture 45" descr="from os22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90740" y="8323188"/>
              <a:ext cx="1219693" cy="1543674"/>
            </a:xfrm>
            <a:prstGeom prst="rect">
              <a:avLst/>
            </a:prstGeom>
          </p:spPr>
        </p:pic>
      </p:grpSp>
      <p:grpSp>
        <p:nvGrpSpPr>
          <p:cNvPr id="18" name="Group 47"/>
          <p:cNvGrpSpPr/>
          <p:nvPr/>
        </p:nvGrpSpPr>
        <p:grpSpPr>
          <a:xfrm>
            <a:off x="11140294" y="2294702"/>
            <a:ext cx="1727764" cy="2725800"/>
            <a:chOff x="11329865" y="8077199"/>
            <a:chExt cx="2904989" cy="3722474"/>
          </a:xfrm>
        </p:grpSpPr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29865" y="9595748"/>
              <a:ext cx="2904989" cy="220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 descr="from os22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09079" y="8310319"/>
              <a:ext cx="1219693" cy="1543673"/>
            </a:xfrm>
            <a:prstGeom prst="rect">
              <a:avLst/>
            </a:prstGeom>
          </p:spPr>
        </p:pic>
        <p:pic>
          <p:nvPicPr>
            <p:cNvPr id="51" name="Picture 50" descr="from os22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06157" y="8077199"/>
              <a:ext cx="1219693" cy="1543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81024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39" y="377280"/>
            <a:ext cx="21033938" cy="1718720"/>
          </a:xfrm>
        </p:spPr>
        <p:txBody>
          <a:bodyPr/>
          <a:lstStyle/>
          <a:p>
            <a:r>
              <a:rPr lang="en-ZA" sz="6600" b="1" dirty="0" smtClean="0">
                <a:solidFill>
                  <a:srgbClr val="C00000"/>
                </a:solidFill>
              </a:rPr>
              <a:t>Population Data Structure – HDSS Participants</a:t>
            </a:r>
            <a:endParaRPr lang="en-ZA" sz="6600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081079" y="2308654"/>
            <a:ext cx="4925140" cy="288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860" tIns="108864" rIns="42860" bIns="108864"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Individual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30755" y="8546942"/>
            <a:ext cx="3840500" cy="28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42860" tIns="108864" rIns="42860" bIns="108864" rtlCol="0" anchor="ctr">
            <a:noAutofit/>
          </a:bodyPr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Household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800680" y="8546942"/>
            <a:ext cx="3840500" cy="2880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42860" tIns="108864" rIns="42860" bIns="108864" rtlCol="0" anchor="ctr">
            <a:noAutofit/>
          </a:bodyPr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Dwelling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8371258" y="9314591"/>
            <a:ext cx="9429425" cy="1344706"/>
          </a:xfrm>
          <a:prstGeom prst="leftRightArrow">
            <a:avLst/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b="1" dirty="0" smtClean="0"/>
              <a:t>Residence</a:t>
            </a:r>
            <a:endParaRPr lang="en-ZA" b="1" dirty="0"/>
          </a:p>
        </p:txBody>
      </p:sp>
      <p:sp>
        <p:nvSpPr>
          <p:cNvPr id="7" name="Left-Right Arrow 6"/>
          <p:cNvSpPr/>
          <p:nvPr/>
        </p:nvSpPr>
        <p:spPr>
          <a:xfrm rot="18900000">
            <a:off x="6196983" y="5975896"/>
            <a:ext cx="6196848" cy="1344706"/>
          </a:xfrm>
          <a:prstGeom prst="leftRight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b="1" dirty="0" smtClean="0"/>
              <a:t>Membership</a:t>
            </a:r>
            <a:endParaRPr lang="en-ZA" b="1" dirty="0"/>
          </a:p>
        </p:txBody>
      </p:sp>
      <p:sp>
        <p:nvSpPr>
          <p:cNvPr id="8" name="Left-Right Arrow 7"/>
          <p:cNvSpPr/>
          <p:nvPr/>
        </p:nvSpPr>
        <p:spPr>
          <a:xfrm rot="2700000" flipH="1">
            <a:off x="13369219" y="5718762"/>
            <a:ext cx="6100095" cy="1686032"/>
          </a:xfrm>
          <a:prstGeom prst="leftRightArrow">
            <a:avLst/>
          </a:pr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b="1" dirty="0" smtClean="0"/>
              <a:t>Residence</a:t>
            </a:r>
            <a:endParaRPr lang="en-ZA" b="1" dirty="0"/>
          </a:p>
        </p:txBody>
      </p:sp>
      <p:sp>
        <p:nvSpPr>
          <p:cNvPr id="9" name="Left Arrow Callout 8"/>
          <p:cNvSpPr/>
          <p:nvPr/>
        </p:nvSpPr>
        <p:spPr>
          <a:xfrm>
            <a:off x="14991840" y="3066844"/>
            <a:ext cx="4499508" cy="13636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sz="3300" b="1" dirty="0" smtClean="0">
                <a:solidFill>
                  <a:schemeClr val="tx1"/>
                </a:solidFill>
              </a:rPr>
              <a:t>Measurements</a:t>
            </a:r>
            <a:endParaRPr lang="en-ZA" sz="3300" b="1" dirty="0">
              <a:solidFill>
                <a:schemeClr val="tx1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17983104" y="11426942"/>
            <a:ext cx="3658076" cy="1721224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sz="3300" b="1" dirty="0" smtClean="0">
                <a:solidFill>
                  <a:schemeClr val="tx1"/>
                </a:solidFill>
              </a:rPr>
              <a:t>Measurements</a:t>
            </a:r>
            <a:endParaRPr lang="en-ZA" sz="3300" b="1" dirty="0">
              <a:solidFill>
                <a:schemeClr val="tx1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621967" y="11426942"/>
            <a:ext cx="3658076" cy="172122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sz="3300" b="1" dirty="0" smtClean="0">
                <a:solidFill>
                  <a:schemeClr val="tx1"/>
                </a:solidFill>
              </a:rPr>
              <a:t>Measurements</a:t>
            </a:r>
            <a:endParaRPr lang="en-ZA" sz="33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5827" y="3401616"/>
            <a:ext cx="5183203" cy="881574"/>
          </a:xfrm>
          <a:prstGeom prst="rect">
            <a:avLst/>
          </a:prstGeom>
          <a:solidFill>
            <a:schemeClr val="accent3"/>
          </a:solidFill>
        </p:spPr>
        <p:txBody>
          <a:bodyPr wrap="square" lIns="217728" tIns="108864" rIns="217728" bIns="108864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  <a:cs typeface="Arial" charset="0"/>
              </a:rPr>
              <a:t>Unique ID </a:t>
            </a:r>
            <a:r>
              <a:rPr lang="en-GB" b="1" dirty="0" smtClean="0">
                <a:solidFill>
                  <a:schemeClr val="bg1"/>
                </a:solidFill>
                <a:cs typeface="Arial" charset="0"/>
              </a:rPr>
              <a:t>given</a:t>
            </a:r>
            <a:endParaRPr lang="en-GB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" name="Picture 13" descr="INDEPTH Header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91347" y="2308654"/>
            <a:ext cx="4595873" cy="34009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Date of Birth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Place of Birth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Sex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Parents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Source of income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518199" y="11070674"/>
            <a:ext cx="3464905" cy="20774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Type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GPS location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Owner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65850" y="10388196"/>
            <a:ext cx="3464905" cy="20774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Headship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Members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Income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10446237" y="6434591"/>
            <a:ext cx="4925140" cy="2880000"/>
          </a:xfrm>
          <a:prstGeom prst="ellipse">
            <a:avLst/>
          </a:prstGeom>
          <a:solidFill>
            <a:srgbClr val="8B3D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860" tIns="108864" rIns="42860" bIns="108864"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Health Facilities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8900000">
            <a:off x="6196983" y="5975895"/>
            <a:ext cx="6196848" cy="1344706"/>
          </a:xfrm>
          <a:prstGeom prst="leftRight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b="1" dirty="0" smtClean="0"/>
              <a:t>Membership</a:t>
            </a:r>
            <a:endParaRPr lang="en-ZA" b="1" dirty="0"/>
          </a:p>
        </p:txBody>
      </p:sp>
      <p:sp>
        <p:nvSpPr>
          <p:cNvPr id="22" name="Left-Right Arrow 21"/>
          <p:cNvSpPr/>
          <p:nvPr/>
        </p:nvSpPr>
        <p:spPr>
          <a:xfrm rot="16393299">
            <a:off x="11285055" y="5115620"/>
            <a:ext cx="2734230" cy="1344706"/>
          </a:xfrm>
          <a:prstGeom prst="leftRight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28" tIns="108864" rIns="217728" bIns="108864" rtlCol="0" anchor="ctr"/>
          <a:lstStyle/>
          <a:p>
            <a:pPr algn="ctr"/>
            <a:r>
              <a:rPr lang="en-ZA" b="1" dirty="0" smtClean="0"/>
              <a:t>VISITS</a:t>
            </a:r>
            <a:endParaRPr lang="en-ZA" b="1" dirty="0"/>
          </a:p>
        </p:txBody>
      </p:sp>
    </p:spTree>
    <p:extLst>
      <p:ext uri="{BB962C8B-B14F-4D97-AF65-F5344CB8AC3E}">
        <p14:creationId xmlns="" xmlns:p14="http://schemas.microsoft.com/office/powerpoint/2010/main" val="33076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74229" y="2133600"/>
            <a:ext cx="2235491" cy="152400"/>
          </a:xfrm>
          <a:prstGeom prst="rect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217728" tIns="108864" rIns="217728" bIns="108864" rtlCol="0" anchor="ctr"/>
          <a:lstStyle/>
          <a:p>
            <a:pPr algn="ctr" defTabSz="2177278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22354912" y="1143000"/>
            <a:ext cx="990729" cy="609600"/>
          </a:xfrm>
          <a:prstGeom prst="rect">
            <a:avLst/>
          </a:prstGeom>
          <a:solidFill>
            <a:srgbClr val="1E4F7C"/>
          </a:solidFill>
          <a:ln>
            <a:noFill/>
          </a:ln>
        </p:spPr>
        <p:txBody>
          <a:bodyPr lIns="217728" tIns="108864" rIns="217728" bIns="108864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2177278">
              <a:defRPr/>
            </a:pPr>
            <a:fld id="{C9468CE9-3F3D-1446-A027-4B4CDD3883B0}" type="slidenum">
              <a:rPr lang="en-US" sz="2900">
                <a:solidFill>
                  <a:prstClr val="white"/>
                </a:solidFill>
              </a:rPr>
              <a:pPr defTabSz="2177278">
                <a:defRPr/>
              </a:pPr>
              <a:t>9</a:t>
            </a:fld>
            <a:endParaRPr lang="en-US" sz="29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816" y="301639"/>
            <a:ext cx="19444996" cy="1235517"/>
          </a:xfrm>
          <a:prstGeom prst="rect">
            <a:avLst/>
          </a:prstGeom>
          <a:noFill/>
        </p:spPr>
        <p:txBody>
          <a:bodyPr wrap="square" lIns="217728" tIns="108864" rIns="217728" bIns="108864" rtlCol="0">
            <a:spAutoFit/>
          </a:bodyPr>
          <a:lstStyle/>
          <a:p>
            <a:pPr>
              <a:spcAft>
                <a:spcPts val="1429"/>
              </a:spcAft>
            </a:pPr>
            <a:r>
              <a:rPr lang="en-GB" sz="6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Outputs from </a:t>
            </a:r>
            <a:r>
              <a:rPr lang="en-GB" sz="66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HDSS / CHESS</a:t>
            </a:r>
            <a:endParaRPr lang="en-GB" sz="6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59388" y="3713747"/>
            <a:ext cx="0" cy="609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9388" y="5309937"/>
            <a:ext cx="0" cy="609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9388" y="6801853"/>
            <a:ext cx="0" cy="609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59388" y="8645790"/>
            <a:ext cx="0" cy="609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59388" y="10410090"/>
            <a:ext cx="0" cy="609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NDEPTH Header 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" y="12743946"/>
            <a:ext cx="4276191" cy="847619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81264" y="2286000"/>
            <a:ext cx="10492966" cy="9986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>
                <a:alpha val="48000"/>
              </a:srgbClr>
            </a:solidFill>
          </a:ln>
        </p:spPr>
        <p:txBody>
          <a:bodyPr/>
          <a:lstStyle/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tabLst/>
              <a:defRPr/>
            </a:pPr>
            <a:r>
              <a:rPr lang="en-GB" altLang="de-DE" sz="6600" b="1" dirty="0" smtClean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endParaRPr kumimoji="0" lang="en-GB" altLang="de-DE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altLang="de-DE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cause mortality rates</a:t>
            </a:r>
          </a:p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altLang="de-DE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Cause-specific mortality proportions &amp; rates</a:t>
            </a:r>
          </a:p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altLang="de-DE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table probabilities</a:t>
            </a:r>
          </a:p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altLang="de-DE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Fertility rates</a:t>
            </a:r>
          </a:p>
          <a:p>
            <a:pPr marL="0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286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altLang="de-DE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Migration rates </a:t>
            </a:r>
            <a:endParaRPr kumimoji="0" lang="en-US" altLang="de-DE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0974229" y="1752599"/>
            <a:ext cx="12968614" cy="118389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>
                <a:alpha val="30000"/>
              </a:srgbClr>
            </a:solidFill>
          </a:ln>
        </p:spPr>
        <p:txBody>
          <a:bodyPr/>
          <a:lstStyle/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tabLst/>
              <a:defRPr/>
            </a:pPr>
            <a:r>
              <a:rPr kumimoji="0" lang="en-GB" alt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characteristics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 characteristics, assets and wealth indexing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status / disease burdens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access, use and impact of health services 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seeking behaviours for severe and fatal conditions 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contexts, risks, exposures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 food security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poverty reduction strategies</a:t>
            </a:r>
          </a:p>
          <a:p>
            <a:pPr marL="1087444" marR="0" lvl="1" indent="0" algn="l" defTabSz="217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2857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alt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health interventions</a:t>
            </a:r>
            <a:endParaRPr kumimoji="0" lang="en-GB" altLang="de-DE" sz="4400" b="0" i="0" u="none" strike="noStrike" kern="1200" cap="none" spc="0" normalizeH="0" baseline="0" noProof="0" dirty="0">
              <a:ln>
                <a:noFill/>
              </a:ln>
              <a:solidFill>
                <a:srgbClr val="216BA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54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Benchmark v1">
      <a:dk1>
        <a:sysClr val="windowText" lastClr="000000"/>
      </a:dk1>
      <a:lt1>
        <a:sysClr val="window" lastClr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1709</Words>
  <Application>Microsoft Office PowerPoint</Application>
  <PresentationFormat>Custom</PresentationFormat>
  <Paragraphs>320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Master</vt:lpstr>
      <vt:lpstr>Slide 1</vt:lpstr>
      <vt:lpstr>Slide 2</vt:lpstr>
      <vt:lpstr>Governance &amp; M&amp;E</vt:lpstr>
      <vt:lpstr>INDEPTH Membership &amp; Effectiveness</vt:lpstr>
      <vt:lpstr>Expanding Footprint of HDSS</vt:lpstr>
      <vt:lpstr>INDEPTH Member HDSS Sentinel Surveillance Countries</vt:lpstr>
      <vt:lpstr>Slide 7</vt:lpstr>
      <vt:lpstr>Population Data Structure – HDSS Participants</vt:lpstr>
      <vt:lpstr>Slide 9</vt:lpstr>
      <vt:lpstr>Strategic Groups</vt:lpstr>
      <vt:lpstr>The Working Groups that were effective</vt:lpstr>
      <vt:lpstr>Grant proposal development </vt:lpstr>
      <vt:lpstr>Secretariat led proposals</vt:lpstr>
      <vt:lpstr>CHESS = HDSS+</vt:lpstr>
      <vt:lpstr>Crystalisation phase funded by Sida</vt:lpstr>
      <vt:lpstr>Capacity Strengthening and training</vt:lpstr>
      <vt:lpstr>Slide 17</vt:lpstr>
      <vt:lpstr>Slide 18</vt:lpstr>
      <vt:lpstr>Slide 19</vt:lpstr>
      <vt:lpstr>Slide 20</vt:lpstr>
      <vt:lpstr>Policy Engagement  Research to Policy Country Meetings</vt:lpstr>
      <vt:lpstr>Slide 22</vt:lpstr>
      <vt:lpstr>Slide 23</vt:lpstr>
      <vt:lpstr>Slide 24</vt:lpstr>
      <vt:lpstr>Broad Research / Activity Areas</vt:lpstr>
      <vt:lpstr>Capacity Issues 2017-2021</vt:lpstr>
      <vt:lpstr>Policy Engagement 2017-2021</vt:lpstr>
      <vt:lpstr>Ensuring Financial Sustainability 2017-2021</vt:lpstr>
      <vt:lpstr>Some Key Challenges… opportunities </vt:lpstr>
      <vt:lpstr>Slide 30</vt:lpstr>
    </vt:vector>
  </TitlesOfParts>
  <Company>Louis Twelve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OS</cp:lastModifiedBy>
  <cp:revision>1157</cp:revision>
  <cp:lastPrinted>2016-05-09T08:00:02Z</cp:lastPrinted>
  <dcterms:created xsi:type="dcterms:W3CDTF">2014-12-02T17:36:54Z</dcterms:created>
  <dcterms:modified xsi:type="dcterms:W3CDTF">2017-04-11T15:30:55Z</dcterms:modified>
</cp:coreProperties>
</file>